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1pPr>
    <a:lvl2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2pPr>
    <a:lvl3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3pPr>
    <a:lvl4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4pPr>
    <a:lvl5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5pPr>
    <a:lvl6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6pPr>
    <a:lvl7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7pPr>
    <a:lvl8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8pPr>
    <a:lvl9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8"/>
    <p:restoredTop sz="94640"/>
  </p:normalViewPr>
  <p:slideViewPr>
    <p:cSldViewPr snapToGrid="0" snapToObjects="1">
      <p:cViewPr varScale="1">
        <p:scale>
          <a:sx n="39" d="100"/>
          <a:sy n="39" d="100"/>
        </p:scale>
        <p:origin x="21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3657600"/>
            <a:ext cx="20828000" cy="35687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327900"/>
            <a:ext cx="20828000" cy="1892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2374900" y="6405178"/>
            <a:ext cx="19621500" cy="943744"/>
          </a:xfrm>
          <a:prstGeom prst="rect">
            <a:avLst/>
          </a:prstGeom>
        </p:spPr>
        <p:txBody>
          <a:bodyPr>
            <a:spAutoFit/>
          </a:bodyPr>
          <a:lstStyle>
            <a:lvl1pPr marL="0" indent="0" algn="ctr">
              <a:spcBef>
                <a:spcPts val="3400"/>
              </a:spcBef>
              <a:buSzTx/>
              <a:buNone/>
              <a:defRPr sz="5200"/>
            </a:lvl1pPr>
          </a:lstStyle>
          <a:p>
            <a:r>
              <a:t>“Type a quote here.”</a:t>
            </a:r>
          </a:p>
        </p:txBody>
      </p:sp>
      <p:sp>
        <p:nvSpPr>
          <p:cNvPr id="94" name="–Johnny Appleseed"/>
          <p:cNvSpPr txBox="1">
            <a:spLocks noGrp="1"/>
          </p:cNvSpPr>
          <p:nvPr>
            <p:ph type="body" sz="quarter" idx="22"/>
          </p:nvPr>
        </p:nvSpPr>
        <p:spPr>
          <a:xfrm>
            <a:off x="2374900" y="8966200"/>
            <a:ext cx="19621500" cy="711200"/>
          </a:xfrm>
          <a:prstGeom prst="rect">
            <a:avLst/>
          </a:prstGeom>
        </p:spPr>
        <p:txBody>
          <a:bodyPr anchor="t">
            <a:spAutoFit/>
          </a:bodyPr>
          <a:lstStyle>
            <a:lvl1pPr marL="0" indent="0" algn="ctr">
              <a:spcBef>
                <a:spcPts val="0"/>
              </a:spcBef>
              <a:buSzTx/>
              <a:buNone/>
              <a:defRPr sz="32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2247" y="-939800"/>
            <a:ext cx="24384005" cy="16827500"/>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889000" y="-1625600"/>
            <a:ext cx="20332700" cy="14109700"/>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778000" y="9550400"/>
            <a:ext cx="20828000" cy="2120900"/>
          </a:xfrm>
          <a:prstGeom prst="rect">
            <a:avLst/>
          </a:prstGeom>
        </p:spPr>
        <p:txBody>
          <a:bodyPr/>
          <a:lstStyle/>
          <a:p>
            <a:r>
              <a:t>Title Text</a:t>
            </a:r>
          </a:p>
        </p:txBody>
      </p:sp>
      <p:sp>
        <p:nvSpPr>
          <p:cNvPr id="22" name="Body Level One…"/>
          <p:cNvSpPr txBox="1">
            <a:spLocks noGrp="1"/>
          </p:cNvSpPr>
          <p:nvPr>
            <p:ph type="body" sz="quarter" idx="1"/>
          </p:nvPr>
        </p:nvSpPr>
        <p:spPr>
          <a:xfrm>
            <a:off x="1778000" y="11785600"/>
            <a:ext cx="20828000" cy="13462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5067300"/>
            <a:ext cx="20828000" cy="35687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785100" y="114300"/>
            <a:ext cx="17195800" cy="11866894"/>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574800" y="1854200"/>
            <a:ext cx="10858500" cy="4826000"/>
          </a:xfrm>
          <a:prstGeom prst="rect">
            <a:avLst/>
          </a:prstGeom>
        </p:spPr>
        <p:txBody>
          <a:bodyPr anchor="b"/>
          <a:lstStyle/>
          <a:p>
            <a:r>
              <a:t>Title Text</a:t>
            </a:r>
          </a:p>
        </p:txBody>
      </p:sp>
      <p:sp>
        <p:nvSpPr>
          <p:cNvPr id="40" name="Body Level One…"/>
          <p:cNvSpPr txBox="1">
            <a:spLocks noGrp="1"/>
          </p:cNvSpPr>
          <p:nvPr>
            <p:ph type="body" sz="quarter" idx="1"/>
          </p:nvPr>
        </p:nvSpPr>
        <p:spPr>
          <a:xfrm>
            <a:off x="1574800" y="6692900"/>
            <a:ext cx="10858500" cy="5067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778000" y="3898900"/>
            <a:ext cx="208280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629900" y="3136398"/>
            <a:ext cx="13843000" cy="9553114"/>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1778000" y="952500"/>
            <a:ext cx="20828000" cy="2286000"/>
          </a:xfrm>
          <a:prstGeom prst="rect">
            <a:avLst/>
          </a:prstGeom>
        </p:spPr>
        <p:txBody>
          <a:bodyPr/>
          <a:lstStyle/>
          <a:p>
            <a:r>
              <a:t>Title Text</a:t>
            </a:r>
          </a:p>
        </p:txBody>
      </p:sp>
      <p:sp>
        <p:nvSpPr>
          <p:cNvPr id="67" name="Body Level One…"/>
          <p:cNvSpPr txBox="1">
            <a:spLocks noGrp="1"/>
          </p:cNvSpPr>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marL="1981200"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91452" y="13008841"/>
            <a:ext cx="508351" cy="567460"/>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327675" y="6674745"/>
            <a:ext cx="8902514" cy="5912435"/>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22"/>
          </p:nvPr>
        </p:nvSpPr>
        <p:spPr>
          <a:xfrm rot="21600000">
            <a:off x="15779078" y="-2308725"/>
            <a:ext cx="7408334" cy="94234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23"/>
          </p:nvPr>
        </p:nvSpPr>
        <p:spPr>
          <a:xfrm rot="21600000">
            <a:off x="-3606800" y="-1397000"/>
            <a:ext cx="22745700" cy="15786101"/>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778000" y="1498600"/>
            <a:ext cx="20828000" cy="1071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778000" y="355600"/>
            <a:ext cx="20828000" cy="349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36944" y="13008841"/>
            <a:ext cx="508351" cy="56746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9pPr>
    </p:titleStyle>
    <p:bodyStyle>
      <a:lvl1pPr marL="762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Chalkduster"/>
        </a:defRPr>
      </a:lvl9pPr>
    </p:bodyStyle>
    <p:otherStyle>
      <a:lvl1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B309D-5F65-244F-8A11-8F800B109035}"/>
              </a:ext>
            </a:extLst>
          </p:cNvPr>
          <p:cNvPicPr>
            <a:picLocks noChangeAspect="1"/>
          </p:cNvPicPr>
          <p:nvPr/>
        </p:nvPicPr>
        <p:blipFill rotWithShape="1">
          <a:blip r:embed="rId2"/>
          <a:srcRect t="7474"/>
          <a:stretch/>
        </p:blipFill>
        <p:spPr>
          <a:xfrm>
            <a:off x="444500" y="584200"/>
            <a:ext cx="23495000" cy="12737008"/>
          </a:xfrm>
          <a:prstGeom prst="rect">
            <a:avLst/>
          </a:prstGeom>
          <a:noFill/>
          <a:ln w="9525">
            <a:round/>
          </a:ln>
        </p:spPr>
      </p:pic>
      <p:sp>
        <p:nvSpPr>
          <p:cNvPr id="119" name="Planning &amp; Leading Effective Worship Services"/>
          <p:cNvSpPr txBox="1">
            <a:spLocks noGrp="1"/>
          </p:cNvSpPr>
          <p:nvPr>
            <p:ph type="title"/>
          </p:nvPr>
        </p:nvSpPr>
        <p:spPr>
          <a:xfrm>
            <a:off x="1778000" y="1292225"/>
            <a:ext cx="20828000" cy="2120900"/>
          </a:xfrm>
        </p:spPr>
        <p:txBody>
          <a:bodyPr anchor="ctr">
            <a:normAutofit/>
          </a:bodyPr>
          <a:lstStyle/>
          <a:p>
            <a:pPr>
              <a:lnSpc>
                <a:spcPct val="90000"/>
              </a:lnSpc>
            </a:pPr>
            <a:r>
              <a:rPr lang="en-US" sz="7000" dirty="0"/>
              <a:t>Planning &amp; Leading Effective Worship Services</a:t>
            </a:r>
          </a:p>
        </p:txBody>
      </p:sp>
      <p:sp>
        <p:nvSpPr>
          <p:cNvPr id="120" name="Pastor Josué Feliciano"/>
          <p:cNvSpPr txBox="1">
            <a:spLocks noGrp="1"/>
          </p:cNvSpPr>
          <p:nvPr>
            <p:ph type="body" sz="quarter" idx="1"/>
          </p:nvPr>
        </p:nvSpPr>
        <p:spPr>
          <a:xfrm>
            <a:off x="1778000" y="3870325"/>
            <a:ext cx="20828000" cy="1346200"/>
          </a:xfrm>
        </p:spPr>
        <p:txBody>
          <a:bodyPr anchor="t">
            <a:normAutofit/>
          </a:bodyPr>
          <a:lstStyle/>
          <a:p>
            <a:pPr>
              <a:lnSpc>
                <a:spcPct val="90000"/>
              </a:lnSpc>
              <a:spcAft>
                <a:spcPts val="600"/>
              </a:spcAft>
            </a:pPr>
            <a:r>
              <a:rPr lang="en-US" sz="4100" dirty="0"/>
              <a:t>Pastor </a:t>
            </a:r>
            <a:r>
              <a:rPr lang="en-US" sz="4100" dirty="0" err="1"/>
              <a:t>Josué</a:t>
            </a:r>
            <a:r>
              <a:rPr lang="en-US" sz="4100" dirty="0"/>
              <a:t> Feliciano</a:t>
            </a:r>
          </a:p>
          <a:p>
            <a:pPr>
              <a:lnSpc>
                <a:spcPct val="90000"/>
              </a:lnSpc>
              <a:spcAft>
                <a:spcPts val="600"/>
              </a:spcAft>
            </a:pPr>
            <a:r>
              <a:rPr lang="en-US" sz="4100" dirty="0"/>
              <a:t>Chesapeake Conference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What could be some sources to help you find out information about the audience?"/>
          <p:cNvSpPr txBox="1">
            <a:spLocks noGrp="1"/>
          </p:cNvSpPr>
          <p:nvPr>
            <p:ph type="title" idx="4294967295"/>
          </p:nvPr>
        </p:nvSpPr>
        <p:spPr>
          <a:xfrm>
            <a:off x="11478126" y="3486874"/>
            <a:ext cx="11248189" cy="6742251"/>
          </a:xfrm>
          <a:prstGeom prst="rect">
            <a:avLst/>
          </a:prstGeom>
        </p:spPr>
        <p:txBody>
          <a:bodyPr anchor="b">
            <a:normAutofit fontScale="90000"/>
          </a:bodyPr>
          <a:lstStyle>
            <a:lvl1pPr defTabSz="589406">
              <a:defRPr sz="9100"/>
            </a:lvl1pPr>
          </a:lstStyle>
          <a:p>
            <a:r>
              <a:rPr dirty="0"/>
              <a:t>What could be some sources to help you find out information about the audience?</a:t>
            </a:r>
          </a:p>
        </p:txBody>
      </p:sp>
      <p:pic>
        <p:nvPicPr>
          <p:cNvPr id="2" name="Picture 1">
            <a:extLst>
              <a:ext uri="{FF2B5EF4-FFF2-40B4-BE49-F238E27FC236}">
                <a16:creationId xmlns:a16="http://schemas.microsoft.com/office/drawing/2014/main" id="{A0D3183F-10EF-174A-BCDE-C117CE240CE7}"/>
              </a:ext>
            </a:extLst>
          </p:cNvPr>
          <p:cNvPicPr>
            <a:picLocks noChangeAspect="1"/>
          </p:cNvPicPr>
          <p:nvPr/>
        </p:nvPicPr>
        <p:blipFill>
          <a:blip r:embed="rId2"/>
          <a:stretch>
            <a:fillRect/>
          </a:stretch>
        </p:blipFill>
        <p:spPr>
          <a:xfrm>
            <a:off x="1022015" y="3664285"/>
            <a:ext cx="9175458" cy="58647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Music that prepares for Worship"/>
          <p:cNvSpPr txBox="1">
            <a:spLocks noGrp="1"/>
          </p:cNvSpPr>
          <p:nvPr>
            <p:ph type="title"/>
          </p:nvPr>
        </p:nvSpPr>
        <p:spPr>
          <a:xfrm>
            <a:off x="12657220" y="5067300"/>
            <a:ext cx="9948779" cy="3568700"/>
          </a:xfrm>
          <a:prstGeom prst="rect">
            <a:avLst/>
          </a:prstGeom>
        </p:spPr>
        <p:txBody>
          <a:bodyPr>
            <a:normAutofit fontScale="90000"/>
          </a:bodyPr>
          <a:lstStyle/>
          <a:p>
            <a:r>
              <a:rPr dirty="0"/>
              <a:t>Music that prepares for Worship</a:t>
            </a:r>
          </a:p>
        </p:txBody>
      </p:sp>
      <p:pic>
        <p:nvPicPr>
          <p:cNvPr id="2" name="Picture 1">
            <a:extLst>
              <a:ext uri="{FF2B5EF4-FFF2-40B4-BE49-F238E27FC236}">
                <a16:creationId xmlns:a16="http://schemas.microsoft.com/office/drawing/2014/main" id="{E1E0548F-77A6-E747-B0A0-71744CBF2A34}"/>
              </a:ext>
            </a:extLst>
          </p:cNvPr>
          <p:cNvPicPr>
            <a:picLocks noChangeAspect="1"/>
          </p:cNvPicPr>
          <p:nvPr/>
        </p:nvPicPr>
        <p:blipFill>
          <a:blip r:embed="rId2"/>
          <a:stretch>
            <a:fillRect/>
          </a:stretch>
        </p:blipFill>
        <p:spPr>
          <a:xfrm>
            <a:off x="1010653" y="3286291"/>
            <a:ext cx="11930122" cy="79030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Music forms a part of God’s worship in the courts above, and we should endeavor, in our songs of praise, to approach as nearly as possible to the harmony of the heavenly choirs. The proper training of the voice is an important feature in education, and "/>
          <p:cNvSpPr txBox="1">
            <a:spLocks noGrp="1"/>
          </p:cNvSpPr>
          <p:nvPr>
            <p:ph type="body" idx="21"/>
          </p:nvPr>
        </p:nvSpPr>
        <p:spPr>
          <a:xfrm>
            <a:off x="2879254" y="917726"/>
            <a:ext cx="19621501" cy="10999955"/>
          </a:xfrm>
          <a:prstGeom prst="rect">
            <a:avLst/>
          </a:prstGeom>
        </p:spPr>
        <p:txBody>
          <a:bodyPr/>
          <a:lstStyle/>
          <a:p>
            <a:pPr>
              <a:defRPr sz="6500"/>
            </a:pPr>
            <a:r>
              <a:rPr dirty="0"/>
              <a:t>“</a:t>
            </a:r>
            <a:r>
              <a:rPr sz="6000" dirty="0"/>
              <a:t>Music forms a part of God’s worship in the courts above, and we should endeavor, in our songs of praise, to approach as nearly as possible to the harmony of the heavenly choirs. The proper training of the voice is an important feature in education, and should not be neglected. Singing, as a part of religious service, is as much an act of worship as is prayer. The heart must feel the spirit of the song, to give it right expression.</a:t>
            </a:r>
            <a:r>
              <a:rPr dirty="0"/>
              <a:t> ”</a:t>
            </a:r>
          </a:p>
        </p:txBody>
      </p:sp>
      <p:sp>
        <p:nvSpPr>
          <p:cNvPr id="149" name="Christian Education, p.62"/>
          <p:cNvSpPr txBox="1">
            <a:spLocks noGrp="1"/>
          </p:cNvSpPr>
          <p:nvPr>
            <p:ph type="body" idx="22"/>
          </p:nvPr>
        </p:nvSpPr>
        <p:spPr>
          <a:xfrm>
            <a:off x="2381646" y="12087073"/>
            <a:ext cx="19621501" cy="711201"/>
          </a:xfrm>
          <a:prstGeom prst="rect">
            <a:avLst/>
          </a:prstGeom>
        </p:spPr>
        <p:txBody>
          <a:bodyPr/>
          <a:lstStyle/>
          <a:p>
            <a:r>
              <a:t>Christian Education, p.62</a:t>
            </a:r>
          </a:p>
        </p:txBody>
      </p:sp>
      <p:pic>
        <p:nvPicPr>
          <p:cNvPr id="2" name="Picture 1">
            <a:extLst>
              <a:ext uri="{FF2B5EF4-FFF2-40B4-BE49-F238E27FC236}">
                <a16:creationId xmlns:a16="http://schemas.microsoft.com/office/drawing/2014/main" id="{DEC5F4EA-4387-DF4C-85EC-C1AEC1892B0F}"/>
              </a:ext>
            </a:extLst>
          </p:cNvPr>
          <p:cNvPicPr>
            <a:picLocks noChangeAspect="1"/>
          </p:cNvPicPr>
          <p:nvPr/>
        </p:nvPicPr>
        <p:blipFill>
          <a:blip r:embed="rId2"/>
          <a:stretch>
            <a:fillRect/>
          </a:stretch>
        </p:blipFill>
        <p:spPr>
          <a:xfrm>
            <a:off x="300789" y="8831179"/>
            <a:ext cx="3076073" cy="4614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How to make the most of Music"/>
          <p:cNvSpPr txBox="1">
            <a:spLocks noGrp="1"/>
          </p:cNvSpPr>
          <p:nvPr>
            <p:ph type="title"/>
          </p:nvPr>
        </p:nvSpPr>
        <p:spPr>
          <a:prstGeom prst="rect">
            <a:avLst/>
          </a:prstGeom>
        </p:spPr>
        <p:txBody>
          <a:bodyPr/>
          <a:lstStyle/>
          <a:p>
            <a:r>
              <a:rPr dirty="0"/>
              <a:t>How to make the most </a:t>
            </a:r>
            <a:br>
              <a:rPr lang="en-US" dirty="0"/>
            </a:br>
            <a:r>
              <a:rPr dirty="0"/>
              <a:t>of Music</a:t>
            </a:r>
          </a:p>
        </p:txBody>
      </p:sp>
      <p:sp>
        <p:nvSpPr>
          <p:cNvPr id="152" name="Tie the songs to the theme of Worship…"/>
          <p:cNvSpPr txBox="1">
            <a:spLocks noGrp="1"/>
          </p:cNvSpPr>
          <p:nvPr>
            <p:ph type="body" idx="1"/>
          </p:nvPr>
        </p:nvSpPr>
        <p:spPr>
          <a:prstGeom prst="rect">
            <a:avLst/>
          </a:prstGeom>
        </p:spPr>
        <p:txBody>
          <a:bodyPr/>
          <a:lstStyle/>
          <a:p>
            <a:pPr>
              <a:buBlip>
                <a:blip r:embed="rId2"/>
              </a:buBlip>
            </a:pPr>
            <a:r>
              <a:t>Tie the songs to the theme of Worship</a:t>
            </a:r>
          </a:p>
          <a:p>
            <a:pPr>
              <a:buBlip>
                <a:blip r:embed="rId2"/>
              </a:buBlip>
            </a:pPr>
            <a:r>
              <a:t>Use the more energetic songs at the beginning</a:t>
            </a:r>
          </a:p>
          <a:p>
            <a:pPr>
              <a:buBlip>
                <a:blip r:embed="rId2"/>
              </a:buBlip>
            </a:pPr>
            <a:r>
              <a:t>Arrange the songs flow from higher to lower energy</a:t>
            </a:r>
          </a:p>
          <a:p>
            <a:pPr>
              <a:buBlip>
                <a:blip r:embed="rId2"/>
              </a:buBlip>
            </a:pPr>
            <a:r>
              <a:t>This allows people’s attention to be focused on God and listening for the message from God</a:t>
            </a:r>
          </a:p>
        </p:txBody>
      </p:sp>
      <p:pic>
        <p:nvPicPr>
          <p:cNvPr id="2" name="Picture 1">
            <a:extLst>
              <a:ext uri="{FF2B5EF4-FFF2-40B4-BE49-F238E27FC236}">
                <a16:creationId xmlns:a16="http://schemas.microsoft.com/office/drawing/2014/main" id="{33C2CBD9-5260-0442-9AA1-2A0AC9958A2D}"/>
              </a:ext>
            </a:extLst>
          </p:cNvPr>
          <p:cNvPicPr>
            <a:picLocks noChangeAspect="1"/>
          </p:cNvPicPr>
          <p:nvPr/>
        </p:nvPicPr>
        <p:blipFill>
          <a:blip r:embed="rId3"/>
          <a:stretch>
            <a:fillRect/>
          </a:stretch>
        </p:blipFill>
        <p:spPr>
          <a:xfrm>
            <a:off x="19178337" y="10764857"/>
            <a:ext cx="4625140" cy="25955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52">
                                            <p:bg/>
                                          </p:spTgt>
                                        </p:tgtEl>
                                        <p:attrNameLst>
                                          <p:attrName>style.visibility</p:attrName>
                                        </p:attrNameLst>
                                      </p:cBhvr>
                                      <p:to>
                                        <p:strVal val="visible"/>
                                      </p:to>
                                    </p:set>
                                    <p:anim calcmode="lin" valueType="num">
                                      <p:cBhvr>
                                        <p:cTn id="7" dur="1000" fill="hold"/>
                                        <p:tgtEl>
                                          <p:spTgt spid="152">
                                            <p:bg/>
                                          </p:spTgt>
                                        </p:tgtEl>
                                        <p:attrNameLst>
                                          <p:attrName>ppt_x</p:attrName>
                                        </p:attrNameLst>
                                      </p:cBhvr>
                                      <p:tavLst>
                                        <p:tav tm="0">
                                          <p:val>
                                            <p:strVal val="0-#ppt_w/2"/>
                                          </p:val>
                                        </p:tav>
                                        <p:tav tm="100000">
                                          <p:val>
                                            <p:strVal val="#ppt_x"/>
                                          </p:val>
                                        </p:tav>
                                      </p:tavLst>
                                    </p:anim>
                                    <p:anim calcmode="lin" valueType="num">
                                      <p:cBhvr>
                                        <p:cTn id="8" dur="1000" fill="hold"/>
                                        <p:tgtEl>
                                          <p:spTgt spid="15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52">
                                            <p:txEl>
                                              <p:pRg st="0" end="0"/>
                                            </p:txEl>
                                          </p:spTgt>
                                        </p:tgtEl>
                                        <p:attrNameLst>
                                          <p:attrName>style.visibility</p:attrName>
                                        </p:attrNameLst>
                                      </p:cBhvr>
                                      <p:to>
                                        <p:strVal val="visible"/>
                                      </p:to>
                                    </p:set>
                                    <p:anim calcmode="lin" valueType="num">
                                      <p:cBhvr>
                                        <p:cTn id="11" dur="1000" fill="hold"/>
                                        <p:tgtEl>
                                          <p:spTgt spid="152">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52">
                                            <p:txEl>
                                              <p:pRg st="1" end="1"/>
                                            </p:txEl>
                                          </p:spTgt>
                                        </p:tgtEl>
                                        <p:attrNameLst>
                                          <p:attrName>style.visibility</p:attrName>
                                        </p:attrNameLst>
                                      </p:cBhvr>
                                      <p:to>
                                        <p:strVal val="visible"/>
                                      </p:to>
                                    </p:set>
                                    <p:anim calcmode="lin" valueType="num">
                                      <p:cBhvr>
                                        <p:cTn id="17" dur="1000" fill="hold"/>
                                        <p:tgtEl>
                                          <p:spTgt spid="152">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52">
                                            <p:txEl>
                                              <p:pRg st="2" end="2"/>
                                            </p:txEl>
                                          </p:spTgt>
                                        </p:tgtEl>
                                        <p:attrNameLst>
                                          <p:attrName>style.visibility</p:attrName>
                                        </p:attrNameLst>
                                      </p:cBhvr>
                                      <p:to>
                                        <p:strVal val="visible"/>
                                      </p:to>
                                    </p:set>
                                    <p:anim calcmode="lin" valueType="num">
                                      <p:cBhvr>
                                        <p:cTn id="23" dur="1000" fill="hold"/>
                                        <p:tgtEl>
                                          <p:spTgt spid="152">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52">
                                            <p:txEl>
                                              <p:pRg st="3" end="3"/>
                                            </p:txEl>
                                          </p:spTgt>
                                        </p:tgtEl>
                                        <p:attrNameLst>
                                          <p:attrName>style.visibility</p:attrName>
                                        </p:attrNameLst>
                                      </p:cBhvr>
                                      <p:to>
                                        <p:strVal val="visible"/>
                                      </p:to>
                                    </p:set>
                                    <p:anim calcmode="lin" valueType="num">
                                      <p:cBhvr>
                                        <p:cTn id="29" dur="1000" fill="hold"/>
                                        <p:tgtEl>
                                          <p:spTgt spid="152">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5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How has music helped your worship experience?"/>
          <p:cNvSpPr txBox="1">
            <a:spLocks noGrp="1"/>
          </p:cNvSpPr>
          <p:nvPr>
            <p:ph type="title"/>
          </p:nvPr>
        </p:nvSpPr>
        <p:spPr>
          <a:xfrm>
            <a:off x="1778000" y="2571082"/>
            <a:ext cx="10638589" cy="7727950"/>
          </a:xfrm>
          <a:prstGeom prst="rect">
            <a:avLst/>
          </a:prstGeom>
        </p:spPr>
        <p:txBody>
          <a:bodyPr>
            <a:normAutofit/>
          </a:bodyPr>
          <a:lstStyle/>
          <a:p>
            <a:r>
              <a:rPr dirty="0"/>
              <a:t>How has music helped your worship experience?</a:t>
            </a:r>
          </a:p>
        </p:txBody>
      </p:sp>
      <p:pic>
        <p:nvPicPr>
          <p:cNvPr id="2" name="Picture 1">
            <a:extLst>
              <a:ext uri="{FF2B5EF4-FFF2-40B4-BE49-F238E27FC236}">
                <a16:creationId xmlns:a16="http://schemas.microsoft.com/office/drawing/2014/main" id="{88AB7A86-05D9-4B4A-8473-645A07B047AB}"/>
              </a:ext>
            </a:extLst>
          </p:cNvPr>
          <p:cNvPicPr>
            <a:picLocks noChangeAspect="1"/>
          </p:cNvPicPr>
          <p:nvPr/>
        </p:nvPicPr>
        <p:blipFill>
          <a:blip r:embed="rId2"/>
          <a:stretch>
            <a:fillRect/>
          </a:stretch>
        </p:blipFill>
        <p:spPr>
          <a:xfrm>
            <a:off x="14004758" y="1913020"/>
            <a:ext cx="8601242" cy="106042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etting the tempo and tone for Worship"/>
          <p:cNvSpPr txBox="1">
            <a:spLocks noGrp="1"/>
          </p:cNvSpPr>
          <p:nvPr>
            <p:ph type="title"/>
          </p:nvPr>
        </p:nvSpPr>
        <p:spPr>
          <a:xfrm>
            <a:off x="2042695" y="1987884"/>
            <a:ext cx="20828000" cy="3568700"/>
          </a:xfrm>
          <a:prstGeom prst="rect">
            <a:avLst/>
          </a:prstGeom>
        </p:spPr>
        <p:txBody>
          <a:bodyPr/>
          <a:lstStyle/>
          <a:p>
            <a:r>
              <a:rPr dirty="0"/>
              <a:t>Setting the tempo and tone for Worship</a:t>
            </a:r>
          </a:p>
        </p:txBody>
      </p:sp>
      <p:pic>
        <p:nvPicPr>
          <p:cNvPr id="2" name="Picture 1">
            <a:extLst>
              <a:ext uri="{FF2B5EF4-FFF2-40B4-BE49-F238E27FC236}">
                <a16:creationId xmlns:a16="http://schemas.microsoft.com/office/drawing/2014/main" id="{91BFDFEB-FE5F-3347-A124-04C2CCB5BED8}"/>
              </a:ext>
            </a:extLst>
          </p:cNvPr>
          <p:cNvPicPr>
            <a:picLocks noChangeAspect="1"/>
          </p:cNvPicPr>
          <p:nvPr/>
        </p:nvPicPr>
        <p:blipFill>
          <a:blip r:embed="rId2"/>
          <a:stretch>
            <a:fillRect/>
          </a:stretch>
        </p:blipFill>
        <p:spPr>
          <a:xfrm>
            <a:off x="3632200" y="7161462"/>
            <a:ext cx="17648990" cy="56768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77A5C-5513-FA42-BB83-A76DDBB91C9D}"/>
              </a:ext>
            </a:extLst>
          </p:cNvPr>
          <p:cNvPicPr>
            <a:picLocks noChangeAspect="1"/>
          </p:cNvPicPr>
          <p:nvPr/>
        </p:nvPicPr>
        <p:blipFill>
          <a:blip r:embed="rId2"/>
          <a:stretch>
            <a:fillRect/>
          </a:stretch>
        </p:blipFill>
        <p:spPr>
          <a:xfrm>
            <a:off x="15226220" y="3160943"/>
            <a:ext cx="7379780" cy="9553114"/>
          </a:xfrm>
          <a:prstGeom prst="rect">
            <a:avLst/>
          </a:prstGeom>
          <a:noFill/>
          <a:ln w="9525">
            <a:round/>
          </a:ln>
        </p:spPr>
      </p:pic>
      <p:sp>
        <p:nvSpPr>
          <p:cNvPr id="158" name="Setting the Tempo &amp; Tone"/>
          <p:cNvSpPr txBox="1">
            <a:spLocks noGrp="1"/>
          </p:cNvSpPr>
          <p:nvPr>
            <p:ph type="title"/>
          </p:nvPr>
        </p:nvSpPr>
        <p:spPr>
          <a:xfrm>
            <a:off x="1778000" y="952500"/>
            <a:ext cx="20828000" cy="2286000"/>
          </a:xfrm>
        </p:spPr>
        <p:txBody>
          <a:bodyPr anchor="ctr">
            <a:normAutofit/>
          </a:bodyPr>
          <a:lstStyle/>
          <a:p>
            <a:r>
              <a:rPr dirty="0"/>
              <a:t>Setting the Tempo &amp; Tone</a:t>
            </a:r>
          </a:p>
        </p:txBody>
      </p:sp>
      <p:sp>
        <p:nvSpPr>
          <p:cNvPr id="159" name="Important to keep in mind your audience and setting…"/>
          <p:cNvSpPr txBox="1">
            <a:spLocks noGrp="1"/>
          </p:cNvSpPr>
          <p:nvPr>
            <p:ph type="body" sz="half" idx="1"/>
          </p:nvPr>
        </p:nvSpPr>
        <p:spPr>
          <a:xfrm>
            <a:off x="1777999" y="3378200"/>
            <a:ext cx="11970657" cy="9118600"/>
          </a:xfrm>
        </p:spPr>
        <p:txBody>
          <a:bodyPr anchor="ctr">
            <a:normAutofit/>
          </a:bodyPr>
          <a:lstStyle/>
          <a:p>
            <a:pPr>
              <a:buBlip>
                <a:blip r:embed="rId3"/>
              </a:buBlip>
            </a:pPr>
            <a:r>
              <a:rPr dirty="0"/>
              <a:t>Important to keep in mind your audience and setting</a:t>
            </a:r>
          </a:p>
          <a:p>
            <a:pPr>
              <a:buBlip>
                <a:blip r:embed="rId3"/>
              </a:buBlip>
            </a:pPr>
            <a:r>
              <a:rPr dirty="0"/>
              <a:t>Start with questions that help people want to belong</a:t>
            </a:r>
          </a:p>
          <a:p>
            <a:pPr>
              <a:buBlip>
                <a:blip r:embed="rId3"/>
              </a:buBlip>
            </a:pPr>
            <a:r>
              <a:rPr dirty="0"/>
              <a:t>Reward participation when volunteers needed</a:t>
            </a:r>
          </a:p>
          <a:p>
            <a:pPr>
              <a:buBlip>
                <a:blip r:embed="rId3"/>
              </a:buBlip>
            </a:pPr>
            <a:r>
              <a:rPr dirty="0"/>
              <a:t>Recognize and appreciate people for sharing their talents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59">
                                            <p:bg/>
                                          </p:spTgt>
                                        </p:tgtEl>
                                        <p:attrNameLst>
                                          <p:attrName>style.visibility</p:attrName>
                                        </p:attrNameLst>
                                      </p:cBhvr>
                                      <p:to>
                                        <p:strVal val="visible"/>
                                      </p:to>
                                    </p:set>
                                    <p:anim calcmode="lin" valueType="num">
                                      <p:cBhvr>
                                        <p:cTn id="7" dur="1000" fill="hold"/>
                                        <p:tgtEl>
                                          <p:spTgt spid="159">
                                            <p:bg/>
                                          </p:spTgt>
                                        </p:tgtEl>
                                        <p:attrNameLst>
                                          <p:attrName>ppt_x</p:attrName>
                                        </p:attrNameLst>
                                      </p:cBhvr>
                                      <p:tavLst>
                                        <p:tav tm="0">
                                          <p:val>
                                            <p:strVal val="0-#ppt_w/2"/>
                                          </p:val>
                                        </p:tav>
                                        <p:tav tm="100000">
                                          <p:val>
                                            <p:strVal val="#ppt_x"/>
                                          </p:val>
                                        </p:tav>
                                      </p:tavLst>
                                    </p:anim>
                                    <p:anim calcmode="lin" valueType="num">
                                      <p:cBhvr>
                                        <p:cTn id="8" dur="1000" fill="hold"/>
                                        <p:tgtEl>
                                          <p:spTgt spid="159">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59">
                                            <p:txEl>
                                              <p:pRg st="0" end="0"/>
                                            </p:txEl>
                                          </p:spTgt>
                                        </p:tgtEl>
                                        <p:attrNameLst>
                                          <p:attrName>style.visibility</p:attrName>
                                        </p:attrNameLst>
                                      </p:cBhvr>
                                      <p:to>
                                        <p:strVal val="visible"/>
                                      </p:to>
                                    </p:set>
                                    <p:anim calcmode="lin" valueType="num">
                                      <p:cBhvr>
                                        <p:cTn id="11" dur="1000" fill="hold"/>
                                        <p:tgtEl>
                                          <p:spTgt spid="159">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59">
                                            <p:txEl>
                                              <p:pRg st="1" end="1"/>
                                            </p:txEl>
                                          </p:spTgt>
                                        </p:tgtEl>
                                        <p:attrNameLst>
                                          <p:attrName>style.visibility</p:attrName>
                                        </p:attrNameLst>
                                      </p:cBhvr>
                                      <p:to>
                                        <p:strVal val="visible"/>
                                      </p:to>
                                    </p:set>
                                    <p:anim calcmode="lin" valueType="num">
                                      <p:cBhvr>
                                        <p:cTn id="17" dur="1000" fill="hold"/>
                                        <p:tgtEl>
                                          <p:spTgt spid="159">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59">
                                            <p:txEl>
                                              <p:pRg st="2" end="2"/>
                                            </p:txEl>
                                          </p:spTgt>
                                        </p:tgtEl>
                                        <p:attrNameLst>
                                          <p:attrName>style.visibility</p:attrName>
                                        </p:attrNameLst>
                                      </p:cBhvr>
                                      <p:to>
                                        <p:strVal val="visible"/>
                                      </p:to>
                                    </p:set>
                                    <p:anim calcmode="lin" valueType="num">
                                      <p:cBhvr>
                                        <p:cTn id="23" dur="1000" fill="hold"/>
                                        <p:tgtEl>
                                          <p:spTgt spid="159">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59">
                                            <p:txEl>
                                              <p:pRg st="3" end="3"/>
                                            </p:txEl>
                                          </p:spTgt>
                                        </p:tgtEl>
                                        <p:attrNameLst>
                                          <p:attrName>style.visibility</p:attrName>
                                        </p:attrNameLst>
                                      </p:cBhvr>
                                      <p:to>
                                        <p:strVal val="visible"/>
                                      </p:to>
                                    </p:set>
                                    <p:anim calcmode="lin" valueType="num">
                                      <p:cBhvr>
                                        <p:cTn id="29" dur="1000" fill="hold"/>
                                        <p:tgtEl>
                                          <p:spTgt spid="159">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hat would be some questions that would encourage participation?"/>
          <p:cNvSpPr txBox="1">
            <a:spLocks noGrp="1"/>
          </p:cNvSpPr>
          <p:nvPr>
            <p:ph type="title"/>
          </p:nvPr>
        </p:nvSpPr>
        <p:spPr>
          <a:xfrm>
            <a:off x="11103428" y="1858229"/>
            <a:ext cx="11502571" cy="10976027"/>
          </a:xfrm>
          <a:prstGeom prst="rect">
            <a:avLst/>
          </a:prstGeom>
        </p:spPr>
        <p:txBody>
          <a:bodyPr>
            <a:normAutofit/>
          </a:bodyPr>
          <a:lstStyle/>
          <a:p>
            <a:r>
              <a:rPr dirty="0"/>
              <a:t>What would be some questions that would encourage participation?</a:t>
            </a:r>
          </a:p>
        </p:txBody>
      </p:sp>
      <p:pic>
        <p:nvPicPr>
          <p:cNvPr id="2" name="Picture 1">
            <a:extLst>
              <a:ext uri="{FF2B5EF4-FFF2-40B4-BE49-F238E27FC236}">
                <a16:creationId xmlns:a16="http://schemas.microsoft.com/office/drawing/2014/main" id="{B2158E63-7493-FD44-9BF3-2B2B49DC354C}"/>
              </a:ext>
            </a:extLst>
          </p:cNvPr>
          <p:cNvPicPr>
            <a:picLocks noChangeAspect="1"/>
          </p:cNvPicPr>
          <p:nvPr/>
        </p:nvPicPr>
        <p:blipFill>
          <a:blip r:embed="rId2"/>
          <a:stretch>
            <a:fillRect/>
          </a:stretch>
        </p:blipFill>
        <p:spPr>
          <a:xfrm>
            <a:off x="1255486" y="3606999"/>
            <a:ext cx="9203271" cy="7300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Ways of helping others get involved in Worship"/>
          <p:cNvSpPr txBox="1">
            <a:spLocks noGrp="1"/>
          </p:cNvSpPr>
          <p:nvPr>
            <p:ph type="title"/>
          </p:nvPr>
        </p:nvSpPr>
        <p:spPr>
          <a:xfrm>
            <a:off x="2169886" y="1605643"/>
            <a:ext cx="20828000" cy="3568700"/>
          </a:xfrm>
          <a:prstGeom prst="rect">
            <a:avLst/>
          </a:prstGeom>
        </p:spPr>
        <p:txBody>
          <a:bodyPr/>
          <a:lstStyle/>
          <a:p>
            <a:r>
              <a:rPr dirty="0"/>
              <a:t>Ways of helping others get involved in Worship</a:t>
            </a:r>
          </a:p>
        </p:txBody>
      </p:sp>
      <p:pic>
        <p:nvPicPr>
          <p:cNvPr id="2" name="Picture 1">
            <a:extLst>
              <a:ext uri="{FF2B5EF4-FFF2-40B4-BE49-F238E27FC236}">
                <a16:creationId xmlns:a16="http://schemas.microsoft.com/office/drawing/2014/main" id="{B927E5A6-5E80-CE4F-B5D9-B97E27CA13A4}"/>
              </a:ext>
            </a:extLst>
          </p:cNvPr>
          <p:cNvPicPr>
            <a:picLocks noChangeAspect="1"/>
          </p:cNvPicPr>
          <p:nvPr/>
        </p:nvPicPr>
        <p:blipFill>
          <a:blip r:embed="rId2"/>
          <a:stretch>
            <a:fillRect/>
          </a:stretch>
        </p:blipFill>
        <p:spPr>
          <a:xfrm>
            <a:off x="4949824" y="6053220"/>
            <a:ext cx="13569951" cy="69933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ractical Ways of getting involvement"/>
          <p:cNvSpPr txBox="1">
            <a:spLocks noGrp="1"/>
          </p:cNvSpPr>
          <p:nvPr>
            <p:ph type="title"/>
          </p:nvPr>
        </p:nvSpPr>
        <p:spPr>
          <a:prstGeom prst="rect">
            <a:avLst/>
          </a:prstGeom>
        </p:spPr>
        <p:txBody>
          <a:bodyPr/>
          <a:lstStyle/>
          <a:p>
            <a:r>
              <a:rPr dirty="0"/>
              <a:t>Practical Ways of getting involvement </a:t>
            </a:r>
          </a:p>
        </p:txBody>
      </p:sp>
      <p:sp>
        <p:nvSpPr>
          <p:cNvPr id="166" name="Announcements - Seek assistance with Fun things…"/>
          <p:cNvSpPr txBox="1">
            <a:spLocks noGrp="1"/>
          </p:cNvSpPr>
          <p:nvPr>
            <p:ph type="body" idx="1"/>
          </p:nvPr>
        </p:nvSpPr>
        <p:spPr>
          <a:xfrm>
            <a:off x="1209221" y="3582057"/>
            <a:ext cx="20828000" cy="8039100"/>
          </a:xfrm>
          <a:prstGeom prst="rect">
            <a:avLst/>
          </a:prstGeom>
        </p:spPr>
        <p:txBody>
          <a:bodyPr/>
          <a:lstStyle/>
          <a:p>
            <a:pPr>
              <a:buBlip>
                <a:blip r:embed="rId2"/>
              </a:buBlip>
            </a:pPr>
            <a:r>
              <a:rPr dirty="0"/>
              <a:t>Announcements - Seek assistance with Fun things </a:t>
            </a:r>
          </a:p>
          <a:p>
            <a:pPr>
              <a:buBlip>
                <a:blip r:embed="rId2"/>
              </a:buBlip>
            </a:pPr>
            <a:r>
              <a:rPr dirty="0"/>
              <a:t>Call outs - Who is here from Wilmington Church?</a:t>
            </a:r>
          </a:p>
          <a:p>
            <a:pPr>
              <a:buBlip>
                <a:blip r:embed="rId2"/>
              </a:buBlip>
            </a:pPr>
            <a:r>
              <a:rPr dirty="0"/>
              <a:t>Invitations to have them share - Open Mic/Testimony</a:t>
            </a:r>
          </a:p>
          <a:p>
            <a:pPr>
              <a:buBlip>
                <a:blip r:embed="rId2"/>
              </a:buBlip>
            </a:pPr>
            <a:r>
              <a:rPr dirty="0"/>
              <a:t>Participation in an object lesson, like </a:t>
            </a:r>
            <a:endParaRPr lang="en-US" dirty="0"/>
          </a:p>
          <a:p>
            <a:pPr marL="0" indent="0">
              <a:buNone/>
            </a:pPr>
            <a:r>
              <a:rPr lang="en-US" dirty="0"/>
              <a:t>	</a:t>
            </a:r>
            <a:r>
              <a:rPr dirty="0"/>
              <a:t>acting out or  a learning experiment</a:t>
            </a:r>
          </a:p>
        </p:txBody>
      </p:sp>
      <p:pic>
        <p:nvPicPr>
          <p:cNvPr id="2" name="Picture 1">
            <a:extLst>
              <a:ext uri="{FF2B5EF4-FFF2-40B4-BE49-F238E27FC236}">
                <a16:creationId xmlns:a16="http://schemas.microsoft.com/office/drawing/2014/main" id="{38709004-9F4A-2D42-9306-C8324F0A0A4E}"/>
              </a:ext>
            </a:extLst>
          </p:cNvPr>
          <p:cNvPicPr>
            <a:picLocks noChangeAspect="1"/>
          </p:cNvPicPr>
          <p:nvPr/>
        </p:nvPicPr>
        <p:blipFill>
          <a:blip r:embed="rId3"/>
          <a:stretch>
            <a:fillRect/>
          </a:stretch>
        </p:blipFill>
        <p:spPr>
          <a:xfrm>
            <a:off x="17406257" y="8385925"/>
            <a:ext cx="6727371" cy="5330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66">
                                            <p:bg/>
                                          </p:spTgt>
                                        </p:tgtEl>
                                        <p:attrNameLst>
                                          <p:attrName>style.visibility</p:attrName>
                                        </p:attrNameLst>
                                      </p:cBhvr>
                                      <p:to>
                                        <p:strVal val="visible"/>
                                      </p:to>
                                    </p:set>
                                    <p:anim calcmode="lin" valueType="num">
                                      <p:cBhvr>
                                        <p:cTn id="7" dur="1000" fill="hold"/>
                                        <p:tgtEl>
                                          <p:spTgt spid="166">
                                            <p:bg/>
                                          </p:spTgt>
                                        </p:tgtEl>
                                        <p:attrNameLst>
                                          <p:attrName>ppt_x</p:attrName>
                                        </p:attrNameLst>
                                      </p:cBhvr>
                                      <p:tavLst>
                                        <p:tav tm="0">
                                          <p:val>
                                            <p:strVal val="0-#ppt_w/2"/>
                                          </p:val>
                                        </p:tav>
                                        <p:tav tm="100000">
                                          <p:val>
                                            <p:strVal val="#ppt_x"/>
                                          </p:val>
                                        </p:tav>
                                      </p:tavLst>
                                    </p:anim>
                                    <p:anim calcmode="lin" valueType="num">
                                      <p:cBhvr>
                                        <p:cTn id="8" dur="1000" fill="hold"/>
                                        <p:tgtEl>
                                          <p:spTgt spid="16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66">
                                            <p:txEl>
                                              <p:pRg st="0" end="0"/>
                                            </p:txEl>
                                          </p:spTgt>
                                        </p:tgtEl>
                                        <p:attrNameLst>
                                          <p:attrName>style.visibility</p:attrName>
                                        </p:attrNameLst>
                                      </p:cBhvr>
                                      <p:to>
                                        <p:strVal val="visible"/>
                                      </p:to>
                                    </p:set>
                                    <p:anim calcmode="lin" valueType="num">
                                      <p:cBhvr>
                                        <p:cTn id="11"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66">
                                            <p:txEl>
                                              <p:pRg st="1" end="1"/>
                                            </p:txEl>
                                          </p:spTgt>
                                        </p:tgtEl>
                                        <p:attrNameLst>
                                          <p:attrName>style.visibility</p:attrName>
                                        </p:attrNameLst>
                                      </p:cBhvr>
                                      <p:to>
                                        <p:strVal val="visible"/>
                                      </p:to>
                                    </p:set>
                                    <p:anim calcmode="lin" valueType="num">
                                      <p:cBhvr>
                                        <p:cTn id="17" dur="1000" fill="hold"/>
                                        <p:tgtEl>
                                          <p:spTgt spid="166">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66">
                                            <p:txEl>
                                              <p:pRg st="2" end="2"/>
                                            </p:txEl>
                                          </p:spTgt>
                                        </p:tgtEl>
                                        <p:attrNameLst>
                                          <p:attrName>style.visibility</p:attrName>
                                        </p:attrNameLst>
                                      </p:cBhvr>
                                      <p:to>
                                        <p:strVal val="visible"/>
                                      </p:to>
                                    </p:set>
                                    <p:anim calcmode="lin" valueType="num">
                                      <p:cBhvr>
                                        <p:cTn id="23" dur="1000" fill="hold"/>
                                        <p:tgtEl>
                                          <p:spTgt spid="166">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66">
                                            <p:txEl>
                                              <p:pRg st="3" end="3"/>
                                            </p:txEl>
                                          </p:spTgt>
                                        </p:tgtEl>
                                        <p:attrNameLst>
                                          <p:attrName>style.visibility</p:attrName>
                                        </p:attrNameLst>
                                      </p:cBhvr>
                                      <p:to>
                                        <p:strVal val="visible"/>
                                      </p:to>
                                    </p:set>
                                    <p:anim calcmode="lin" valueType="num">
                                      <p:cBhvr>
                                        <p:cTn id="29" dur="1000" fill="hold"/>
                                        <p:tgtEl>
                                          <p:spTgt spid="166">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6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166">
                                            <p:txEl>
                                              <p:pRg st="4" end="4"/>
                                            </p:txEl>
                                          </p:spTgt>
                                        </p:tgtEl>
                                        <p:attrNameLst>
                                          <p:attrName>style.visibility</p:attrName>
                                        </p:attrNameLst>
                                      </p:cBhvr>
                                      <p:to>
                                        <p:strVal val="visible"/>
                                      </p:to>
                                    </p:set>
                                    <p:anim calcmode="lin" valueType="num">
                                      <p:cBhvr>
                                        <p:cTn id="35" dur="1000" fill="hold"/>
                                        <p:tgtEl>
                                          <p:spTgt spid="166">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6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What is Worship?"/>
          <p:cNvSpPr txBox="1">
            <a:spLocks noGrp="1"/>
          </p:cNvSpPr>
          <p:nvPr>
            <p:ph type="title"/>
          </p:nvPr>
        </p:nvSpPr>
        <p:spPr>
          <a:xfrm>
            <a:off x="1032042" y="4826669"/>
            <a:ext cx="6348242" cy="3568700"/>
          </a:xfrm>
          <a:prstGeom prst="rect">
            <a:avLst/>
          </a:prstGeom>
        </p:spPr>
        <p:txBody>
          <a:bodyPr/>
          <a:lstStyle/>
          <a:p>
            <a:r>
              <a:rPr dirty="0"/>
              <a:t>What is Worship?</a:t>
            </a:r>
          </a:p>
        </p:txBody>
      </p:sp>
      <p:pic>
        <p:nvPicPr>
          <p:cNvPr id="2" name="Picture 1">
            <a:extLst>
              <a:ext uri="{FF2B5EF4-FFF2-40B4-BE49-F238E27FC236}">
                <a16:creationId xmlns:a16="http://schemas.microsoft.com/office/drawing/2014/main" id="{6D6F3254-4641-A247-9CD3-60D4F2A3C44E}"/>
              </a:ext>
            </a:extLst>
          </p:cNvPr>
          <p:cNvPicPr>
            <a:picLocks noChangeAspect="1"/>
          </p:cNvPicPr>
          <p:nvPr/>
        </p:nvPicPr>
        <p:blipFill>
          <a:blip r:embed="rId2"/>
          <a:stretch>
            <a:fillRect/>
          </a:stretch>
        </p:blipFill>
        <p:spPr>
          <a:xfrm>
            <a:off x="8126241" y="2945534"/>
            <a:ext cx="15585260" cy="7827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What are other creative way to get people involved in Worship?"/>
          <p:cNvSpPr txBox="1">
            <a:spLocks noGrp="1"/>
          </p:cNvSpPr>
          <p:nvPr>
            <p:ph type="title"/>
          </p:nvPr>
        </p:nvSpPr>
        <p:spPr>
          <a:xfrm>
            <a:off x="12192000" y="1766247"/>
            <a:ext cx="10414000" cy="9337181"/>
          </a:xfrm>
          <a:prstGeom prst="rect">
            <a:avLst/>
          </a:prstGeom>
        </p:spPr>
        <p:txBody>
          <a:bodyPr>
            <a:normAutofit/>
          </a:bodyPr>
          <a:lstStyle/>
          <a:p>
            <a:r>
              <a:rPr dirty="0"/>
              <a:t>What are other creative way to get people involved in Worship?</a:t>
            </a:r>
          </a:p>
        </p:txBody>
      </p:sp>
      <p:pic>
        <p:nvPicPr>
          <p:cNvPr id="2" name="Picture 1">
            <a:extLst>
              <a:ext uri="{FF2B5EF4-FFF2-40B4-BE49-F238E27FC236}">
                <a16:creationId xmlns:a16="http://schemas.microsoft.com/office/drawing/2014/main" id="{720971F5-832E-1942-ACEE-9C8912325DAC}"/>
              </a:ext>
            </a:extLst>
          </p:cNvPr>
          <p:cNvPicPr>
            <a:picLocks noChangeAspect="1"/>
          </p:cNvPicPr>
          <p:nvPr/>
        </p:nvPicPr>
        <p:blipFill>
          <a:blip r:embed="rId2"/>
          <a:stretch>
            <a:fillRect/>
          </a:stretch>
        </p:blipFill>
        <p:spPr>
          <a:xfrm>
            <a:off x="1516743" y="2924195"/>
            <a:ext cx="9823400" cy="7867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Who are good people to help you plan for Worship?"/>
          <p:cNvSpPr txBox="1">
            <a:spLocks noGrp="1"/>
          </p:cNvSpPr>
          <p:nvPr>
            <p:ph type="title"/>
          </p:nvPr>
        </p:nvSpPr>
        <p:spPr>
          <a:xfrm>
            <a:off x="1745343" y="2422070"/>
            <a:ext cx="12689114" cy="7995557"/>
          </a:xfrm>
          <a:prstGeom prst="rect">
            <a:avLst/>
          </a:prstGeom>
        </p:spPr>
        <p:txBody>
          <a:bodyPr/>
          <a:lstStyle/>
          <a:p>
            <a:r>
              <a:rPr dirty="0"/>
              <a:t>Who are good people to help you plan for Worship?</a:t>
            </a:r>
          </a:p>
        </p:txBody>
      </p:sp>
      <p:pic>
        <p:nvPicPr>
          <p:cNvPr id="2" name="Picture 1">
            <a:extLst>
              <a:ext uri="{FF2B5EF4-FFF2-40B4-BE49-F238E27FC236}">
                <a16:creationId xmlns:a16="http://schemas.microsoft.com/office/drawing/2014/main" id="{BEFE518B-812D-364A-979A-8FF76A1EC9BB}"/>
              </a:ext>
            </a:extLst>
          </p:cNvPr>
          <p:cNvPicPr>
            <a:picLocks noChangeAspect="1"/>
          </p:cNvPicPr>
          <p:nvPr/>
        </p:nvPicPr>
        <p:blipFill>
          <a:blip r:embed="rId2"/>
          <a:stretch>
            <a:fillRect/>
          </a:stretch>
        </p:blipFill>
        <p:spPr>
          <a:xfrm>
            <a:off x="15764147" y="1698171"/>
            <a:ext cx="7510417" cy="10319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Questions"/>
          <p:cNvSpPr txBox="1">
            <a:spLocks noGrp="1"/>
          </p:cNvSpPr>
          <p:nvPr>
            <p:ph type="body" idx="21"/>
          </p:nvPr>
        </p:nvSpPr>
        <p:spPr>
          <a:xfrm>
            <a:off x="2374900" y="6028219"/>
            <a:ext cx="19621500" cy="1697662"/>
          </a:xfrm>
          <a:prstGeom prst="rect">
            <a:avLst/>
          </a:prstGeom>
        </p:spPr>
        <p:txBody>
          <a:bodyPr/>
          <a:lstStyle>
            <a:lvl1pPr>
              <a:defRPr sz="10000"/>
            </a:lvl1pPr>
          </a:lstStyle>
          <a:p>
            <a:r>
              <a:t>Questions</a:t>
            </a:r>
          </a:p>
        </p:txBody>
      </p:sp>
      <p:pic>
        <p:nvPicPr>
          <p:cNvPr id="2" name="Picture 1">
            <a:extLst>
              <a:ext uri="{FF2B5EF4-FFF2-40B4-BE49-F238E27FC236}">
                <a16:creationId xmlns:a16="http://schemas.microsoft.com/office/drawing/2014/main" id="{363F6B3F-EFE7-904D-907D-E0E4EE63ED13}"/>
              </a:ext>
            </a:extLst>
          </p:cNvPr>
          <p:cNvPicPr>
            <a:picLocks noChangeAspect="1"/>
          </p:cNvPicPr>
          <p:nvPr/>
        </p:nvPicPr>
        <p:blipFill>
          <a:blip r:embed="rId2"/>
          <a:stretch>
            <a:fillRect/>
          </a:stretch>
        </p:blipFill>
        <p:spPr>
          <a:xfrm>
            <a:off x="984250" y="7627158"/>
            <a:ext cx="6494236" cy="5337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G_0679.jpeg" descr="IMG_0679.jpeg"/>
          <p:cNvPicPr>
            <a:picLocks noGrp="1"/>
          </p:cNvPicPr>
          <p:nvPr>
            <p:ph type="pic" idx="21"/>
          </p:nvPr>
        </p:nvPicPr>
        <p:blipFill>
          <a:blip r:embed="rId2"/>
          <a:stretch>
            <a:fillRect/>
          </a:stretch>
        </p:blipFill>
        <p:spPr>
          <a:xfrm>
            <a:off x="4654550" y="1600825"/>
            <a:ext cx="15049500" cy="7837091"/>
          </a:xfrm>
          <a:prstGeom prst="rect">
            <a:avLst/>
          </a:prstGeom>
        </p:spPr>
      </p:pic>
      <p:sp>
        <p:nvSpPr>
          <p:cNvPr id="125" name="Worship is an encounter with God"/>
          <p:cNvSpPr txBox="1">
            <a:spLocks noGrp="1"/>
          </p:cNvSpPr>
          <p:nvPr>
            <p:ph type="title"/>
          </p:nvPr>
        </p:nvSpPr>
        <p:spPr>
          <a:prstGeom prst="rect">
            <a:avLst/>
          </a:prstGeom>
        </p:spPr>
        <p:txBody>
          <a:bodyPr/>
          <a:lstStyle>
            <a:lvl1pPr defTabSz="531113">
              <a:defRPr sz="8200"/>
            </a:lvl1pPr>
          </a:lstStyle>
          <a:p>
            <a:r>
              <a:t>Worship is an encounter with God</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hrist’s Word on Worship"/>
          <p:cNvSpPr txBox="1">
            <a:spLocks noGrp="1"/>
          </p:cNvSpPr>
          <p:nvPr>
            <p:ph type="title"/>
          </p:nvPr>
        </p:nvSpPr>
        <p:spPr>
          <a:xfrm>
            <a:off x="1778000" y="355600"/>
            <a:ext cx="18194421" cy="3492500"/>
          </a:xfrm>
          <a:prstGeom prst="rect">
            <a:avLst/>
          </a:prstGeom>
        </p:spPr>
        <p:txBody>
          <a:bodyPr>
            <a:normAutofit/>
          </a:bodyPr>
          <a:lstStyle/>
          <a:p>
            <a:pPr algn="l"/>
            <a:r>
              <a:rPr sz="9600" dirty="0"/>
              <a:t>Christ’s Word on Worship</a:t>
            </a:r>
          </a:p>
        </p:txBody>
      </p:sp>
      <p:sp>
        <p:nvSpPr>
          <p:cNvPr id="128" name="“You Samaritans worship what you do not know; we worship what we do know, for salvation is from the Jews. Yet a time is coming and has now come when the true worshipers will worship the Father in the Spirit and in truth, for they are the kind of worshipe"/>
          <p:cNvSpPr txBox="1">
            <a:spLocks noGrp="1"/>
          </p:cNvSpPr>
          <p:nvPr>
            <p:ph type="body" idx="1"/>
          </p:nvPr>
        </p:nvSpPr>
        <p:spPr>
          <a:xfrm>
            <a:off x="1489242" y="3313675"/>
            <a:ext cx="20828000" cy="9423574"/>
          </a:xfrm>
          <a:prstGeom prst="rect">
            <a:avLst/>
          </a:prstGeom>
        </p:spPr>
        <p:txBody>
          <a:bodyPr/>
          <a:lstStyle/>
          <a:p>
            <a:pPr marL="701040" indent="-701040" defTabSz="595884">
              <a:spcBef>
                <a:spcPts val="4600"/>
              </a:spcBef>
              <a:buBlip>
                <a:blip r:embed="rId2"/>
              </a:buBlip>
              <a:defRPr sz="4600"/>
            </a:pPr>
            <a:r>
              <a:rPr dirty="0"/>
              <a:t>“You Samaritans worship what you do not know; we worship what we do know, for salvation is from the Jews. Yet a time is coming and has now come when the true worshipers will worship the Father in the Spirit and in truth, for they are the kind of worshipers the Father seeks. God is spirit, and his worshipers must worship in the Spirit and in truth.”” John 4:22-24</a:t>
            </a:r>
          </a:p>
          <a:p>
            <a:pPr marL="701040" indent="-701040" defTabSz="595884">
              <a:spcBef>
                <a:spcPts val="4600"/>
              </a:spcBef>
              <a:buBlip>
                <a:blip r:embed="rId2"/>
              </a:buBlip>
              <a:defRPr sz="4600"/>
            </a:pPr>
            <a:r>
              <a:rPr dirty="0"/>
              <a:t>“You hypocrites! Isaiah was right when he prophesied about you: “ ‘These people honor me with their lips, but their hearts are far from me. They worship me in vain; their teachings are merely human rules.’ ” Matthew 15:7-9 NIV</a:t>
            </a:r>
          </a:p>
        </p:txBody>
      </p:sp>
      <p:pic>
        <p:nvPicPr>
          <p:cNvPr id="2" name="Picture 1">
            <a:extLst>
              <a:ext uri="{FF2B5EF4-FFF2-40B4-BE49-F238E27FC236}">
                <a16:creationId xmlns:a16="http://schemas.microsoft.com/office/drawing/2014/main" id="{3B0F2710-B258-B647-8A0A-441588942608}"/>
              </a:ext>
            </a:extLst>
          </p:cNvPr>
          <p:cNvPicPr>
            <a:picLocks noChangeAspect="1"/>
          </p:cNvPicPr>
          <p:nvPr/>
        </p:nvPicPr>
        <p:blipFill>
          <a:blip r:embed="rId3"/>
          <a:stretch>
            <a:fillRect/>
          </a:stretch>
        </p:blipFill>
        <p:spPr>
          <a:xfrm>
            <a:off x="20857598" y="616857"/>
            <a:ext cx="2940339" cy="38107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28">
                                            <p:bg/>
                                          </p:spTgt>
                                        </p:tgtEl>
                                        <p:attrNameLst>
                                          <p:attrName>style.visibility</p:attrName>
                                        </p:attrNameLst>
                                      </p:cBhvr>
                                      <p:to>
                                        <p:strVal val="visible"/>
                                      </p:to>
                                    </p:set>
                                    <p:anim calcmode="lin" valueType="num">
                                      <p:cBhvr>
                                        <p:cTn id="7" dur="1000" fill="hold"/>
                                        <p:tgtEl>
                                          <p:spTgt spid="128">
                                            <p:bg/>
                                          </p:spTgt>
                                        </p:tgtEl>
                                        <p:attrNameLst>
                                          <p:attrName>ppt_x</p:attrName>
                                        </p:attrNameLst>
                                      </p:cBhvr>
                                      <p:tavLst>
                                        <p:tav tm="0">
                                          <p:val>
                                            <p:strVal val="0-#ppt_w/2"/>
                                          </p:val>
                                        </p:tav>
                                        <p:tav tm="100000">
                                          <p:val>
                                            <p:strVal val="#ppt_x"/>
                                          </p:val>
                                        </p:tav>
                                      </p:tavLst>
                                    </p:anim>
                                    <p:anim calcmode="lin" valueType="num">
                                      <p:cBhvr>
                                        <p:cTn id="8" dur="1000" fill="hold"/>
                                        <p:tgtEl>
                                          <p:spTgt spid="12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8">
                                            <p:txEl>
                                              <p:pRg st="0" end="0"/>
                                            </p:txEl>
                                          </p:spTgt>
                                        </p:tgtEl>
                                        <p:attrNameLst>
                                          <p:attrName>style.visibility</p:attrName>
                                        </p:attrNameLst>
                                      </p:cBhvr>
                                      <p:to>
                                        <p:strVal val="visible"/>
                                      </p:to>
                                    </p:set>
                                    <p:anim calcmode="lin" valueType="num">
                                      <p:cBhvr>
                                        <p:cTn id="11" dur="1000" fill="hold"/>
                                        <p:tgtEl>
                                          <p:spTgt spid="12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28">
                                            <p:txEl>
                                              <p:pRg st="1" end="1"/>
                                            </p:txEl>
                                          </p:spTgt>
                                        </p:tgtEl>
                                        <p:attrNameLst>
                                          <p:attrName>style.visibility</p:attrName>
                                        </p:attrNameLst>
                                      </p:cBhvr>
                                      <p:to>
                                        <p:strVal val="visible"/>
                                      </p:to>
                                    </p:set>
                                    <p:anim calcmode="lin" valueType="num">
                                      <p:cBhvr>
                                        <p:cTn id="17" dur="1000" fill="hold"/>
                                        <p:tgtEl>
                                          <p:spTgt spid="12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2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G_0680.jpeg" descr="IMG_0680.jpeg"/>
          <p:cNvPicPr>
            <a:picLocks noGrp="1"/>
          </p:cNvPicPr>
          <p:nvPr>
            <p:ph type="pic" idx="21"/>
          </p:nvPr>
        </p:nvPicPr>
        <p:blipFill>
          <a:blip r:embed="rId2"/>
          <a:stretch>
            <a:fillRect/>
          </a:stretch>
        </p:blipFill>
        <p:spPr>
          <a:xfrm>
            <a:off x="4667250" y="1600825"/>
            <a:ext cx="15036800" cy="7837091"/>
          </a:xfrm>
          <a:prstGeom prst="rect">
            <a:avLst/>
          </a:prstGeom>
        </p:spPr>
      </p:pic>
      <p:sp>
        <p:nvSpPr>
          <p:cNvPr id="131" name="What does Jesus tell us that impacts planning Worship?"/>
          <p:cNvSpPr txBox="1">
            <a:spLocks noGrp="1"/>
          </p:cNvSpPr>
          <p:nvPr>
            <p:ph type="title"/>
          </p:nvPr>
        </p:nvSpPr>
        <p:spPr>
          <a:xfrm>
            <a:off x="1778000" y="9550400"/>
            <a:ext cx="20828000" cy="2944966"/>
          </a:xfrm>
          <a:prstGeom prst="rect">
            <a:avLst/>
          </a:prstGeom>
        </p:spPr>
        <p:txBody>
          <a:bodyPr/>
          <a:lstStyle>
            <a:lvl1pPr defTabSz="569976">
              <a:defRPr sz="8800"/>
            </a:lvl1pPr>
          </a:lstStyle>
          <a:p>
            <a:r>
              <a:t>What does Jesus tell us that impacts planning Worship?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our Learning Styles to Plan for Worship"/>
          <p:cNvSpPr txBox="1">
            <a:spLocks noGrp="1"/>
          </p:cNvSpPr>
          <p:nvPr>
            <p:ph type="title"/>
          </p:nvPr>
        </p:nvSpPr>
        <p:spPr>
          <a:prstGeom prst="rect">
            <a:avLst/>
          </a:prstGeom>
        </p:spPr>
        <p:txBody>
          <a:bodyPr/>
          <a:lstStyle/>
          <a:p>
            <a:r>
              <a:t>Four Learning Styles to Plan for Worship</a:t>
            </a:r>
          </a:p>
        </p:txBody>
      </p:sp>
      <p:sp>
        <p:nvSpPr>
          <p:cNvPr id="134" name="Auditory - importance of hearing truth (informative)…"/>
          <p:cNvSpPr txBox="1">
            <a:spLocks noGrp="1"/>
          </p:cNvSpPr>
          <p:nvPr>
            <p:ph type="body" idx="1"/>
          </p:nvPr>
        </p:nvSpPr>
        <p:spPr>
          <a:xfrm>
            <a:off x="1023854" y="3848100"/>
            <a:ext cx="20828000" cy="6523789"/>
          </a:xfrm>
          <a:prstGeom prst="rect">
            <a:avLst/>
          </a:prstGeom>
        </p:spPr>
        <p:txBody>
          <a:bodyPr/>
          <a:lstStyle/>
          <a:p>
            <a:pPr>
              <a:buBlip>
                <a:blip r:embed="rId2"/>
              </a:buBlip>
            </a:pPr>
            <a:r>
              <a:rPr dirty="0"/>
              <a:t>Auditory - importance of hearing truth (informative)</a:t>
            </a:r>
          </a:p>
          <a:p>
            <a:pPr>
              <a:buBlip>
                <a:blip r:embed="rId2"/>
              </a:buBlip>
            </a:pPr>
            <a:r>
              <a:rPr dirty="0"/>
              <a:t>Kinesthetic - wants to feel the worship (experience)</a:t>
            </a:r>
          </a:p>
          <a:p>
            <a:pPr>
              <a:buBlip>
                <a:blip r:embed="rId2"/>
              </a:buBlip>
            </a:pPr>
            <a:r>
              <a:rPr dirty="0"/>
              <a:t>Visual - looking for something to visualize (spatial)</a:t>
            </a:r>
          </a:p>
          <a:p>
            <a:pPr>
              <a:buBlip>
                <a:blip r:embed="rId2"/>
              </a:buBlip>
            </a:pPr>
            <a:r>
              <a:rPr dirty="0"/>
              <a:t>Musical - impacted by good music as ministry</a:t>
            </a:r>
          </a:p>
        </p:txBody>
      </p:sp>
      <p:pic>
        <p:nvPicPr>
          <p:cNvPr id="2" name="Picture 1">
            <a:extLst>
              <a:ext uri="{FF2B5EF4-FFF2-40B4-BE49-F238E27FC236}">
                <a16:creationId xmlns:a16="http://schemas.microsoft.com/office/drawing/2014/main" id="{ED663986-E6E0-D543-920D-4E45C28CAB57}"/>
              </a:ext>
            </a:extLst>
          </p:cNvPr>
          <p:cNvPicPr>
            <a:picLocks noChangeAspect="1"/>
          </p:cNvPicPr>
          <p:nvPr/>
        </p:nvPicPr>
        <p:blipFill>
          <a:blip r:embed="rId3"/>
          <a:stretch>
            <a:fillRect/>
          </a:stretch>
        </p:blipFill>
        <p:spPr>
          <a:xfrm>
            <a:off x="18855254" y="10106526"/>
            <a:ext cx="4948223" cy="32779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34">
                                            <p:bg/>
                                          </p:spTgt>
                                        </p:tgtEl>
                                        <p:attrNameLst>
                                          <p:attrName>style.visibility</p:attrName>
                                        </p:attrNameLst>
                                      </p:cBhvr>
                                      <p:to>
                                        <p:strVal val="visible"/>
                                      </p:to>
                                    </p:set>
                                    <p:anim calcmode="lin" valueType="num">
                                      <p:cBhvr>
                                        <p:cTn id="7" dur="1000" fill="hold"/>
                                        <p:tgtEl>
                                          <p:spTgt spid="134">
                                            <p:bg/>
                                          </p:spTgt>
                                        </p:tgtEl>
                                        <p:attrNameLst>
                                          <p:attrName>ppt_x</p:attrName>
                                        </p:attrNameLst>
                                      </p:cBhvr>
                                      <p:tavLst>
                                        <p:tav tm="0">
                                          <p:val>
                                            <p:strVal val="0-#ppt_w/2"/>
                                          </p:val>
                                        </p:tav>
                                        <p:tav tm="100000">
                                          <p:val>
                                            <p:strVal val="#ppt_x"/>
                                          </p:val>
                                        </p:tav>
                                      </p:tavLst>
                                    </p:anim>
                                    <p:anim calcmode="lin" valueType="num">
                                      <p:cBhvr>
                                        <p:cTn id="8" dur="1000" fill="hold"/>
                                        <p:tgtEl>
                                          <p:spTgt spid="134">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34">
                                            <p:txEl>
                                              <p:pRg st="0" end="0"/>
                                            </p:txEl>
                                          </p:spTgt>
                                        </p:tgtEl>
                                        <p:attrNameLst>
                                          <p:attrName>style.visibility</p:attrName>
                                        </p:attrNameLst>
                                      </p:cBhvr>
                                      <p:to>
                                        <p:strVal val="visible"/>
                                      </p:to>
                                    </p:set>
                                    <p:anim calcmode="lin" valueType="num">
                                      <p:cBhvr>
                                        <p:cTn id="11" dur="1000" fill="hold"/>
                                        <p:tgtEl>
                                          <p:spTgt spid="13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34">
                                            <p:txEl>
                                              <p:pRg st="1" end="1"/>
                                            </p:txEl>
                                          </p:spTgt>
                                        </p:tgtEl>
                                        <p:attrNameLst>
                                          <p:attrName>style.visibility</p:attrName>
                                        </p:attrNameLst>
                                      </p:cBhvr>
                                      <p:to>
                                        <p:strVal val="visible"/>
                                      </p:to>
                                    </p:set>
                                    <p:anim calcmode="lin" valueType="num">
                                      <p:cBhvr>
                                        <p:cTn id="17" dur="1000" fill="hold"/>
                                        <p:tgtEl>
                                          <p:spTgt spid="134">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34">
                                            <p:txEl>
                                              <p:pRg st="2" end="2"/>
                                            </p:txEl>
                                          </p:spTgt>
                                        </p:tgtEl>
                                        <p:attrNameLst>
                                          <p:attrName>style.visibility</p:attrName>
                                        </p:attrNameLst>
                                      </p:cBhvr>
                                      <p:to>
                                        <p:strVal val="visible"/>
                                      </p:to>
                                    </p:set>
                                    <p:anim calcmode="lin" valueType="num">
                                      <p:cBhvr>
                                        <p:cTn id="23" dur="1000" fill="hold"/>
                                        <p:tgtEl>
                                          <p:spTgt spid="134">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34">
                                            <p:txEl>
                                              <p:pRg st="3" end="3"/>
                                            </p:txEl>
                                          </p:spTgt>
                                        </p:tgtEl>
                                        <p:attrNameLst>
                                          <p:attrName>style.visibility</p:attrName>
                                        </p:attrNameLst>
                                      </p:cBhvr>
                                      <p:to>
                                        <p:strVal val="visible"/>
                                      </p:to>
                                    </p:set>
                                    <p:anim calcmode="lin" valueType="num">
                                      <p:cBhvr>
                                        <p:cTn id="29" dur="1000" fill="hold"/>
                                        <p:tgtEl>
                                          <p:spTgt spid="134">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3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What are the important principles to Worship?"/>
          <p:cNvSpPr txBox="1">
            <a:spLocks noGrp="1"/>
          </p:cNvSpPr>
          <p:nvPr>
            <p:ph type="title"/>
          </p:nvPr>
        </p:nvSpPr>
        <p:spPr>
          <a:prstGeom prst="rect">
            <a:avLst/>
          </a:prstGeom>
        </p:spPr>
        <p:txBody>
          <a:bodyPr/>
          <a:lstStyle/>
          <a:p>
            <a:r>
              <a:t>What are the important principles to Worship?</a:t>
            </a:r>
          </a:p>
        </p:txBody>
      </p:sp>
      <p:sp>
        <p:nvSpPr>
          <p:cNvPr id="137" name="Understanding your Audience…"/>
          <p:cNvSpPr txBox="1">
            <a:spLocks noGrp="1"/>
          </p:cNvSpPr>
          <p:nvPr>
            <p:ph type="body" idx="1"/>
          </p:nvPr>
        </p:nvSpPr>
        <p:spPr>
          <a:xfrm>
            <a:off x="3221789" y="3848100"/>
            <a:ext cx="18483179" cy="6568574"/>
          </a:xfrm>
          <a:prstGeom prst="rect">
            <a:avLst/>
          </a:prstGeom>
        </p:spPr>
        <p:txBody>
          <a:bodyPr/>
          <a:lstStyle/>
          <a:p>
            <a:pPr>
              <a:buBlip>
                <a:blip r:embed="rId2"/>
              </a:buBlip>
            </a:pPr>
            <a:r>
              <a:rPr dirty="0"/>
              <a:t>Understanding your Audience</a:t>
            </a:r>
          </a:p>
          <a:p>
            <a:pPr>
              <a:buBlip>
                <a:blip r:embed="rId2"/>
              </a:buBlip>
            </a:pPr>
            <a:r>
              <a:rPr dirty="0"/>
              <a:t>Music that prepares for Worship</a:t>
            </a:r>
          </a:p>
          <a:p>
            <a:pPr>
              <a:buBlip>
                <a:blip r:embed="rId2"/>
              </a:buBlip>
            </a:pPr>
            <a:r>
              <a:rPr dirty="0"/>
              <a:t>Setting the tempo and tone for Worship</a:t>
            </a:r>
          </a:p>
          <a:p>
            <a:pPr>
              <a:buBlip>
                <a:blip r:embed="rId2"/>
              </a:buBlip>
            </a:pPr>
            <a:r>
              <a:rPr dirty="0"/>
              <a:t>Ways of helping others get involved in Worship</a:t>
            </a:r>
          </a:p>
        </p:txBody>
      </p:sp>
      <p:pic>
        <p:nvPicPr>
          <p:cNvPr id="2" name="Picture 1">
            <a:extLst>
              <a:ext uri="{FF2B5EF4-FFF2-40B4-BE49-F238E27FC236}">
                <a16:creationId xmlns:a16="http://schemas.microsoft.com/office/drawing/2014/main" id="{DF6EEBD0-6A00-FE4A-BAAC-BEE386A14DD6}"/>
              </a:ext>
            </a:extLst>
          </p:cNvPr>
          <p:cNvPicPr>
            <a:picLocks noChangeAspect="1"/>
          </p:cNvPicPr>
          <p:nvPr/>
        </p:nvPicPr>
        <p:blipFill>
          <a:blip r:embed="rId3"/>
          <a:stretch>
            <a:fillRect/>
          </a:stretch>
        </p:blipFill>
        <p:spPr>
          <a:xfrm>
            <a:off x="6081629" y="10860624"/>
            <a:ext cx="12220742" cy="2256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37">
                                            <p:bg/>
                                          </p:spTgt>
                                        </p:tgtEl>
                                        <p:attrNameLst>
                                          <p:attrName>style.visibility</p:attrName>
                                        </p:attrNameLst>
                                      </p:cBhvr>
                                      <p:to>
                                        <p:strVal val="visible"/>
                                      </p:to>
                                    </p:set>
                                    <p:anim calcmode="lin" valueType="num">
                                      <p:cBhvr>
                                        <p:cTn id="7" dur="1000" fill="hold"/>
                                        <p:tgtEl>
                                          <p:spTgt spid="137">
                                            <p:bg/>
                                          </p:spTgt>
                                        </p:tgtEl>
                                        <p:attrNameLst>
                                          <p:attrName>ppt_x</p:attrName>
                                        </p:attrNameLst>
                                      </p:cBhvr>
                                      <p:tavLst>
                                        <p:tav tm="0">
                                          <p:val>
                                            <p:strVal val="0-#ppt_w/2"/>
                                          </p:val>
                                        </p:tav>
                                        <p:tav tm="100000">
                                          <p:val>
                                            <p:strVal val="#ppt_x"/>
                                          </p:val>
                                        </p:tav>
                                      </p:tavLst>
                                    </p:anim>
                                    <p:anim calcmode="lin" valueType="num">
                                      <p:cBhvr>
                                        <p:cTn id="8" dur="1000" fill="hold"/>
                                        <p:tgtEl>
                                          <p:spTgt spid="13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37">
                                            <p:txEl>
                                              <p:pRg st="0" end="0"/>
                                            </p:txEl>
                                          </p:spTgt>
                                        </p:tgtEl>
                                        <p:attrNameLst>
                                          <p:attrName>style.visibility</p:attrName>
                                        </p:attrNameLst>
                                      </p:cBhvr>
                                      <p:to>
                                        <p:strVal val="visible"/>
                                      </p:to>
                                    </p:set>
                                    <p:anim calcmode="lin" valueType="num">
                                      <p:cBhvr>
                                        <p:cTn id="11" dur="1000" fill="hold"/>
                                        <p:tgtEl>
                                          <p:spTgt spid="137">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37">
                                            <p:txEl>
                                              <p:pRg st="1" end="1"/>
                                            </p:txEl>
                                          </p:spTgt>
                                        </p:tgtEl>
                                        <p:attrNameLst>
                                          <p:attrName>style.visibility</p:attrName>
                                        </p:attrNameLst>
                                      </p:cBhvr>
                                      <p:to>
                                        <p:strVal val="visible"/>
                                      </p:to>
                                    </p:set>
                                    <p:anim calcmode="lin" valueType="num">
                                      <p:cBhvr>
                                        <p:cTn id="17" dur="1000" fill="hold"/>
                                        <p:tgtEl>
                                          <p:spTgt spid="137">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37">
                                            <p:txEl>
                                              <p:pRg st="2" end="2"/>
                                            </p:txEl>
                                          </p:spTgt>
                                        </p:tgtEl>
                                        <p:attrNameLst>
                                          <p:attrName>style.visibility</p:attrName>
                                        </p:attrNameLst>
                                      </p:cBhvr>
                                      <p:to>
                                        <p:strVal val="visible"/>
                                      </p:to>
                                    </p:set>
                                    <p:anim calcmode="lin" valueType="num">
                                      <p:cBhvr>
                                        <p:cTn id="23" dur="1000" fill="hold"/>
                                        <p:tgtEl>
                                          <p:spTgt spid="137">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37">
                                            <p:txEl>
                                              <p:pRg st="3" end="3"/>
                                            </p:txEl>
                                          </p:spTgt>
                                        </p:tgtEl>
                                        <p:attrNameLst>
                                          <p:attrName>style.visibility</p:attrName>
                                        </p:attrNameLst>
                                      </p:cBhvr>
                                      <p:to>
                                        <p:strVal val="visible"/>
                                      </p:to>
                                    </p:set>
                                    <p:anim calcmode="lin" valueType="num">
                                      <p:cBhvr>
                                        <p:cTn id="29" dur="1000" fill="hold"/>
                                        <p:tgtEl>
                                          <p:spTgt spid="137">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3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Understanding your Audience"/>
          <p:cNvSpPr txBox="1">
            <a:spLocks noGrp="1"/>
          </p:cNvSpPr>
          <p:nvPr>
            <p:ph type="title"/>
          </p:nvPr>
        </p:nvSpPr>
        <p:spPr>
          <a:xfrm>
            <a:off x="12738402" y="4236357"/>
            <a:ext cx="10784114" cy="3568700"/>
          </a:xfrm>
          <a:prstGeom prst="rect">
            <a:avLst/>
          </a:prstGeom>
        </p:spPr>
        <p:txBody>
          <a:bodyPr/>
          <a:lstStyle/>
          <a:p>
            <a:r>
              <a:rPr dirty="0"/>
              <a:t>Understanding your Audience</a:t>
            </a:r>
          </a:p>
        </p:txBody>
      </p:sp>
      <p:pic>
        <p:nvPicPr>
          <p:cNvPr id="2" name="Picture 1">
            <a:extLst>
              <a:ext uri="{FF2B5EF4-FFF2-40B4-BE49-F238E27FC236}">
                <a16:creationId xmlns:a16="http://schemas.microsoft.com/office/drawing/2014/main" id="{EA1F3D3B-B364-E24F-B652-03DC6F9E45E1}"/>
              </a:ext>
            </a:extLst>
          </p:cNvPr>
          <p:cNvPicPr>
            <a:picLocks noChangeAspect="1"/>
          </p:cNvPicPr>
          <p:nvPr/>
        </p:nvPicPr>
        <p:blipFill>
          <a:blip r:embed="rId2"/>
          <a:stretch>
            <a:fillRect/>
          </a:stretch>
        </p:blipFill>
        <p:spPr>
          <a:xfrm>
            <a:off x="449893" y="2595142"/>
            <a:ext cx="11742107" cy="78224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Who is your Audience?"/>
          <p:cNvSpPr txBox="1">
            <a:spLocks noGrp="1"/>
          </p:cNvSpPr>
          <p:nvPr>
            <p:ph type="title"/>
          </p:nvPr>
        </p:nvSpPr>
        <p:spPr>
          <a:prstGeom prst="rect">
            <a:avLst/>
          </a:prstGeom>
        </p:spPr>
        <p:txBody>
          <a:bodyPr/>
          <a:lstStyle/>
          <a:p>
            <a:r>
              <a:t>Who is your Audience?</a:t>
            </a:r>
          </a:p>
        </p:txBody>
      </p:sp>
      <p:sp>
        <p:nvSpPr>
          <p:cNvPr id="142" name="What is the age of the majority of your audience?…"/>
          <p:cNvSpPr txBox="1">
            <a:spLocks noGrp="1"/>
          </p:cNvSpPr>
          <p:nvPr>
            <p:ph type="body" idx="1"/>
          </p:nvPr>
        </p:nvSpPr>
        <p:spPr>
          <a:xfrm>
            <a:off x="1778000" y="3898900"/>
            <a:ext cx="12563642" cy="8039100"/>
          </a:xfrm>
          <a:prstGeom prst="rect">
            <a:avLst/>
          </a:prstGeom>
        </p:spPr>
        <p:txBody>
          <a:bodyPr>
            <a:normAutofit fontScale="92500"/>
          </a:bodyPr>
          <a:lstStyle/>
          <a:p>
            <a:pPr>
              <a:buBlip>
                <a:blip r:embed="rId2"/>
              </a:buBlip>
            </a:pPr>
            <a:r>
              <a:rPr dirty="0"/>
              <a:t>What is the age of the majority of your audience?</a:t>
            </a:r>
          </a:p>
          <a:p>
            <a:pPr>
              <a:buBlip>
                <a:blip r:embed="rId2"/>
              </a:buBlip>
            </a:pPr>
            <a:r>
              <a:rPr dirty="0"/>
              <a:t>What are their needs of the culture of that church or group?</a:t>
            </a:r>
          </a:p>
          <a:p>
            <a:pPr>
              <a:buBlip>
                <a:blip r:embed="rId2"/>
              </a:buBlip>
            </a:pPr>
            <a:r>
              <a:rPr dirty="0"/>
              <a:t>What are the composition of the families?</a:t>
            </a:r>
          </a:p>
          <a:p>
            <a:pPr>
              <a:buBlip>
                <a:blip r:embed="rId2"/>
              </a:buBlip>
            </a:pPr>
            <a:r>
              <a:rPr dirty="0"/>
              <a:t>What is the occasion for the worship engagement?</a:t>
            </a:r>
          </a:p>
        </p:txBody>
      </p:sp>
      <p:pic>
        <p:nvPicPr>
          <p:cNvPr id="2" name="Picture 1">
            <a:extLst>
              <a:ext uri="{FF2B5EF4-FFF2-40B4-BE49-F238E27FC236}">
                <a16:creationId xmlns:a16="http://schemas.microsoft.com/office/drawing/2014/main" id="{5BDE9117-D6C2-6947-AF17-5E85EDE72E3C}"/>
              </a:ext>
            </a:extLst>
          </p:cNvPr>
          <p:cNvPicPr>
            <a:picLocks noChangeAspect="1"/>
          </p:cNvPicPr>
          <p:nvPr/>
        </p:nvPicPr>
        <p:blipFill>
          <a:blip r:embed="rId3"/>
          <a:stretch>
            <a:fillRect/>
          </a:stretch>
        </p:blipFill>
        <p:spPr>
          <a:xfrm>
            <a:off x="14654144" y="4854943"/>
            <a:ext cx="9216509" cy="7083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42">
                                            <p:bg/>
                                          </p:spTgt>
                                        </p:tgtEl>
                                        <p:attrNameLst>
                                          <p:attrName>style.visibility</p:attrName>
                                        </p:attrNameLst>
                                      </p:cBhvr>
                                      <p:to>
                                        <p:strVal val="visible"/>
                                      </p:to>
                                    </p:set>
                                    <p:anim calcmode="lin" valueType="num">
                                      <p:cBhvr>
                                        <p:cTn id="7" dur="1000" fill="hold"/>
                                        <p:tgtEl>
                                          <p:spTgt spid="142">
                                            <p:bg/>
                                          </p:spTgt>
                                        </p:tgtEl>
                                        <p:attrNameLst>
                                          <p:attrName>ppt_x</p:attrName>
                                        </p:attrNameLst>
                                      </p:cBhvr>
                                      <p:tavLst>
                                        <p:tav tm="0">
                                          <p:val>
                                            <p:strVal val="0-#ppt_w/2"/>
                                          </p:val>
                                        </p:tav>
                                        <p:tav tm="100000">
                                          <p:val>
                                            <p:strVal val="#ppt_x"/>
                                          </p:val>
                                        </p:tav>
                                      </p:tavLst>
                                    </p:anim>
                                    <p:anim calcmode="lin" valueType="num">
                                      <p:cBhvr>
                                        <p:cTn id="8" dur="1000" fill="hold"/>
                                        <p:tgtEl>
                                          <p:spTgt spid="14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42">
                                            <p:txEl>
                                              <p:pRg st="0" end="0"/>
                                            </p:txEl>
                                          </p:spTgt>
                                        </p:tgtEl>
                                        <p:attrNameLst>
                                          <p:attrName>style.visibility</p:attrName>
                                        </p:attrNameLst>
                                      </p:cBhvr>
                                      <p:to>
                                        <p:strVal val="visible"/>
                                      </p:to>
                                    </p:set>
                                    <p:anim calcmode="lin" valueType="num">
                                      <p:cBhvr>
                                        <p:cTn id="11" dur="1000" fill="hold"/>
                                        <p:tgtEl>
                                          <p:spTgt spid="142">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42">
                                            <p:txEl>
                                              <p:pRg st="1" end="1"/>
                                            </p:txEl>
                                          </p:spTgt>
                                        </p:tgtEl>
                                        <p:attrNameLst>
                                          <p:attrName>style.visibility</p:attrName>
                                        </p:attrNameLst>
                                      </p:cBhvr>
                                      <p:to>
                                        <p:strVal val="visible"/>
                                      </p:to>
                                    </p:set>
                                    <p:anim calcmode="lin" valueType="num">
                                      <p:cBhvr>
                                        <p:cTn id="17" dur="1000" fill="hold"/>
                                        <p:tgtEl>
                                          <p:spTgt spid="142">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42">
                                            <p:txEl>
                                              <p:pRg st="2" end="2"/>
                                            </p:txEl>
                                          </p:spTgt>
                                        </p:tgtEl>
                                        <p:attrNameLst>
                                          <p:attrName>style.visibility</p:attrName>
                                        </p:attrNameLst>
                                      </p:cBhvr>
                                      <p:to>
                                        <p:strVal val="visible"/>
                                      </p:to>
                                    </p:set>
                                    <p:anim calcmode="lin" valueType="num">
                                      <p:cBhvr>
                                        <p:cTn id="23" dur="1000" fill="hold"/>
                                        <p:tgtEl>
                                          <p:spTgt spid="142">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142">
                                            <p:txEl>
                                              <p:pRg st="3" end="3"/>
                                            </p:txEl>
                                          </p:spTgt>
                                        </p:tgtEl>
                                        <p:attrNameLst>
                                          <p:attrName>style.visibility</p:attrName>
                                        </p:attrNameLst>
                                      </p:cBhvr>
                                      <p:to>
                                        <p:strVal val="visible"/>
                                      </p:to>
                                    </p:set>
                                    <p:anim calcmode="lin" valueType="num">
                                      <p:cBhvr>
                                        <p:cTn id="29" dur="1000" fill="hold"/>
                                        <p:tgtEl>
                                          <p:spTgt spid="142">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4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592</Words>
  <Application>Microsoft Macintosh PowerPoint</Application>
  <PresentationFormat>Custom</PresentationFormat>
  <Paragraphs>52</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Chalkduster</vt:lpstr>
      <vt:lpstr>Helvetica Neue</vt:lpstr>
      <vt:lpstr>Chalkboard</vt:lpstr>
      <vt:lpstr>Planning &amp; Leading Effective Worship Services</vt:lpstr>
      <vt:lpstr>What is Worship?</vt:lpstr>
      <vt:lpstr>Worship is an encounter with God</vt:lpstr>
      <vt:lpstr>Christ’s Word on Worship</vt:lpstr>
      <vt:lpstr>What does Jesus tell us that impacts planning Worship?</vt:lpstr>
      <vt:lpstr>Four Learning Styles to Plan for Worship</vt:lpstr>
      <vt:lpstr>What are the important principles to Worship?</vt:lpstr>
      <vt:lpstr>Understanding your Audience</vt:lpstr>
      <vt:lpstr>Who is your Audience?</vt:lpstr>
      <vt:lpstr>What could be some sources to help you find out information about the audience?</vt:lpstr>
      <vt:lpstr>Music that prepares for Worship</vt:lpstr>
      <vt:lpstr>PowerPoint Presentation</vt:lpstr>
      <vt:lpstr>How to make the most  of Music</vt:lpstr>
      <vt:lpstr>How has music helped your worship experience?</vt:lpstr>
      <vt:lpstr>Setting the tempo and tone for Worship</vt:lpstr>
      <vt:lpstr>Setting the Tempo &amp; Tone</vt:lpstr>
      <vt:lpstr>What would be some questions that would encourage participation?</vt:lpstr>
      <vt:lpstr>Ways of helping others get involved in Worship</vt:lpstr>
      <vt:lpstr>Practical Ways of getting involvement </vt:lpstr>
      <vt:lpstr>What are other creative way to get people involved in Worship?</vt:lpstr>
      <vt:lpstr>Who are good people to help you plan for Worship?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&amp; Leading Effective Worship Services</dc:title>
  <cp:lastModifiedBy>Carl Rodriguez</cp:lastModifiedBy>
  <cp:revision>3</cp:revision>
  <dcterms:modified xsi:type="dcterms:W3CDTF">2021-02-08T19:44:28Z</dcterms:modified>
</cp:coreProperties>
</file>