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4"/>
  </p:notesMasterIdLst>
  <p:sldIdLst>
    <p:sldId id="256" r:id="rId2"/>
    <p:sldId id="270" r:id="rId3"/>
    <p:sldId id="257" r:id="rId4"/>
    <p:sldId id="333" r:id="rId5"/>
    <p:sldId id="334" r:id="rId6"/>
    <p:sldId id="317" r:id="rId7"/>
    <p:sldId id="318" r:id="rId8"/>
    <p:sldId id="336" r:id="rId9"/>
    <p:sldId id="277" r:id="rId10"/>
    <p:sldId id="264" r:id="rId11"/>
    <p:sldId id="33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27"/>
    <p:restoredTop sz="95872"/>
  </p:normalViewPr>
  <p:slideViewPr>
    <p:cSldViewPr snapToGrid="0" snapToObjects="1">
      <p:cViewPr varScale="1">
        <p:scale>
          <a:sx n="88" d="100"/>
          <a:sy n="88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Circle of Four</a:t>
            </a:r>
          </a:p>
        </c:rich>
      </c:tx>
      <c:layout>
        <c:manualLayout>
          <c:xMode val="edge"/>
          <c:yMode val="edge"/>
          <c:x val="2.91271546303465E-2"/>
          <c:y val="0.4698000400536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966420862786901"/>
          <c:y val="0.106001421179066"/>
          <c:w val="0.54131612492817704"/>
          <c:h val="0.85451490557242504"/>
        </c:manualLayout>
      </c:layout>
      <c:pie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D4-9249-9AA8-0F24E21949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D4-9249-9AA8-0F24E21949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8D4-9249-9AA8-0F24E21949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8D4-9249-9AA8-0F24E21949E5}"/>
              </c:ext>
            </c:extLst>
          </c:dPt>
          <c:dLbls>
            <c:dLbl>
              <c:idx val="0"/>
              <c:layout>
                <c:manualLayout>
                  <c:x val="0.184072420598518"/>
                  <c:y val="-5.18223211386686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451FD9-A4D1-D94B-BE79-3983FEE26FD2}" type="CATEGORYNAME">
                      <a:rPr lang="en-US" sz="3200" smtClean="0"/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D4-9249-9AA8-0F24E21949E5}"/>
                </c:ext>
              </c:extLst>
            </c:dLbl>
            <c:dLbl>
              <c:idx val="1"/>
              <c:layout>
                <c:manualLayout>
                  <c:x val="0.112537626929382"/>
                  <c:y val="-4.573655024229410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7B0A95-9276-064F-AC36-BBE205D29A0C}" type="CATEGORYNAME">
                      <a:rPr lang="en-US" sz="2800"/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800" baseline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27652419495001"/>
                      <c:h val="0.1070254317992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D4-9249-9AA8-0F24E21949E5}"/>
                </c:ext>
              </c:extLst>
            </c:dLbl>
            <c:dLbl>
              <c:idx val="2"/>
              <c:layout>
                <c:manualLayout>
                  <c:x val="-0.16945992876771801"/>
                  <c:y val="-4.935459156063690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A02BE8-BD0B-B946-848A-20C7F7F84ED8}" type="CATEGORYNAME">
                      <a:rPr lang="en-US" sz="2800" smtClean="0"/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8D4-9249-9AA8-0F24E21949E5}"/>
                </c:ext>
              </c:extLst>
            </c:dLbl>
            <c:dLbl>
              <c:idx val="3"/>
              <c:layout>
                <c:manualLayout>
                  <c:x val="-5.7009856527934798E-2"/>
                  <c:y val="7.403325108232239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30C246-0872-9D44-8D8E-0FDF22B4036C}" type="CATEGORYNAME">
                      <a:rPr lang="en-US" sz="2800"/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1092022914001"/>
                      <c:h val="0.1962338687551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8D4-9249-9AA8-0F24E21949E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Sheet1!$F$8:$F$11</c:f>
              <c:strCache>
                <c:ptCount val="4"/>
                <c:pt idx="0">
                  <c:v>Grace</c:v>
                </c:pt>
                <c:pt idx="1">
                  <c:v>Truth</c:v>
                </c:pt>
                <c:pt idx="2">
                  <c:v>Worship</c:v>
                </c:pt>
                <c:pt idx="3">
                  <c:v>Community</c:v>
                </c:pt>
              </c:strCache>
            </c:strRef>
          </c:cat>
          <c:val>
            <c:numRef>
              <c:f>Sheet1!$G$8:$G$11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D4-9249-9AA8-0F24E21949E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1910E-10D7-9342-93E8-B674D0A78637}" type="datetimeFigureOut">
              <a:rPr lang="en-US" smtClean="0"/>
              <a:t>2/6/21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A4C56-44ED-3D41-90B8-C3B83687A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9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83E6948D-BE75-FE44-9D9E-2483ADABAA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7F5F2651-A028-D344-81C9-3238BBDF3D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We want ready made Christians! Yet here are the 5 steps.</a:t>
            </a: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23A07EBA-E00D-354A-8CCE-259ED333B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EC6CFB7-7193-8D42-86BC-AD6614243BED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8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2858A74A-1F19-F543-AF10-1BE2982786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CEE301A3-A2DC-9743-B6A6-BE612CEBEF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The three gifts to His disciples - the promise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EF6A7C10-91A5-4E40-B66F-17B84224B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D3861E-2BD6-254A-910F-31E995A94A43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52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2/6/21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9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5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2/6/21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9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2/6/21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9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2/6/21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1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9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5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0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2/6/21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5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852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9" r:id="rId6"/>
    <p:sldLayoutId id="2147483694" r:id="rId7"/>
    <p:sldLayoutId id="2147483695" r:id="rId8"/>
    <p:sldLayoutId id="2147483696" r:id="rId9"/>
    <p:sldLayoutId id="2147483698" r:id="rId10"/>
    <p:sldLayoutId id="2147483697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C1F94-D4FB-4CAD-8E65-FEC5552B2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C818ED-8AE7-4F62-A257-F74600663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659" y="455955"/>
            <a:ext cx="3703320" cy="94997"/>
          </a:xfrm>
          <a:prstGeom prst="rect">
            <a:avLst/>
          </a:prstGeom>
          <a:solidFill>
            <a:srgbClr val="63AF9D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B4AB29-9860-462E-B579-181B5532A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63AF9D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1DACA-C266-8148-8834-93EBFFB3D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524001"/>
            <a:ext cx="3412067" cy="3478384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Ministry for Tecno- Postmodern Young People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99452-DDDC-B340-B286-EB58CA9CE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5145513"/>
            <a:ext cx="3412067" cy="73882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>
                <a:solidFill>
                  <a:schemeClr val="bg1"/>
                </a:solidFill>
              </a:rPr>
              <a:t>Carl Rodriguez</a:t>
            </a:r>
          </a:p>
          <a:p>
            <a:pPr>
              <a:spcAft>
                <a:spcPts val="0"/>
              </a:spcAft>
            </a:pPr>
            <a:r>
              <a:rPr lang="en-US">
                <a:solidFill>
                  <a:schemeClr val="bg1"/>
                </a:solidFill>
              </a:rPr>
              <a:t>Chesapeake Conference</a:t>
            </a:r>
          </a:p>
        </p:txBody>
      </p:sp>
    </p:spTree>
    <p:extLst>
      <p:ext uri="{BB962C8B-B14F-4D97-AF65-F5344CB8AC3E}">
        <p14:creationId xmlns:p14="http://schemas.microsoft.com/office/powerpoint/2010/main" val="138642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53AA4-90BA-B64A-AF47-B8A4817B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Visibility Factor  Faith in visible action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577F-6ED0-4E4C-B8F1-F42F9D126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16" y="2749888"/>
            <a:ext cx="3491345" cy="2755076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FFFFFF"/>
                </a:solidFill>
              </a:rPr>
              <a:t>(Postmoderns want to experience faith)</a:t>
            </a:r>
          </a:p>
          <a:p>
            <a:pPr marL="0" indent="0" algn="ctr">
              <a:buNone/>
            </a:pPr>
            <a:endParaRPr lang="en-US" i="1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Fellowship – Lunch Pots</a:t>
            </a:r>
          </a:p>
          <a:p>
            <a:r>
              <a:rPr lang="en-US" dirty="0">
                <a:solidFill>
                  <a:srgbClr val="FFFFFF"/>
                </a:solidFill>
              </a:rPr>
              <a:t>Scripture – Elizabeth Mornings</a:t>
            </a:r>
          </a:p>
          <a:p>
            <a:r>
              <a:rPr lang="en-US" dirty="0">
                <a:solidFill>
                  <a:srgbClr val="FFFFFF"/>
                </a:solidFill>
              </a:rPr>
              <a:t>Praying – Honduras Project  / Short Prayer</a:t>
            </a:r>
          </a:p>
          <a:p>
            <a:r>
              <a:rPr lang="en-US" dirty="0">
                <a:solidFill>
                  <a:srgbClr val="FFFFFF"/>
                </a:solidFill>
              </a:rPr>
              <a:t>Serving – (enable or not)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9748C-CE7F-FC4F-B383-D62FF5067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" r="234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2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97F4F-346A-264E-A323-3C71370B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86" y="1112405"/>
            <a:ext cx="3259016" cy="543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Breakout 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DBD621-952A-5E43-A0D8-47ECE7DF8758}"/>
              </a:ext>
            </a:extLst>
          </p:cNvPr>
          <p:cNvSpPr/>
          <p:nvPr/>
        </p:nvSpPr>
        <p:spPr>
          <a:xfrm>
            <a:off x="671513" y="2167085"/>
            <a:ext cx="3123783" cy="40897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rgbClr val="FFFFFF"/>
                </a:solidFill>
              </a:rPr>
              <a:t>Why is the </a:t>
            </a:r>
          </a:p>
          <a:p>
            <a:pPr algn="ctr" defTabSz="457200"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rgbClr val="FFFFFF"/>
                </a:solidFill>
              </a:rPr>
              <a:t>Visibility Factor </a:t>
            </a:r>
          </a:p>
          <a:p>
            <a:pPr algn="ctr" defTabSz="457200"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rgbClr val="FFFFFF"/>
                </a:solidFill>
              </a:rPr>
              <a:t>Important?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1200" dirty="0">
              <a:solidFill>
                <a:srgbClr val="FFFFFF"/>
              </a:solidFill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Fellowship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Reading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Praying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Serving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C53B6-E667-3546-A1C8-96294BD21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8" r="7647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39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DA7385-43E6-1541-A3BA-3DC3C097E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77" y="634550"/>
            <a:ext cx="4631492" cy="57893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6C5D5-2A44-CF40-AB60-ABE56EFDB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7672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Time to wrap it up!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122BF-6AF4-C648-ACCD-2FECA5629BC2}"/>
              </a:ext>
            </a:extLst>
          </p:cNvPr>
          <p:cNvSpPr txBox="1"/>
          <p:nvPr/>
        </p:nvSpPr>
        <p:spPr>
          <a:xfrm>
            <a:off x="7410635" y="2279336"/>
            <a:ext cx="3808908" cy="28966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rgbClr val="FFFFFF"/>
                </a:solidFill>
              </a:rPr>
              <a:t>Modernism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1000" b="1" dirty="0">
              <a:solidFill>
                <a:srgbClr val="FFFFFF"/>
              </a:solidFill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rgbClr val="FFFFFF"/>
                </a:solidFill>
              </a:rPr>
              <a:t>Postmodernism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1000" b="1" dirty="0">
              <a:solidFill>
                <a:srgbClr val="FFFFFF"/>
              </a:solidFill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rgbClr val="FFFFFF"/>
                </a:solidFill>
              </a:rPr>
              <a:t>Techno-postmodern Approaches</a:t>
            </a:r>
          </a:p>
        </p:txBody>
      </p:sp>
    </p:spTree>
    <p:extLst>
      <p:ext uri="{BB962C8B-B14F-4D97-AF65-F5344CB8AC3E}">
        <p14:creationId xmlns:p14="http://schemas.microsoft.com/office/powerpoint/2010/main" val="1160639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04A9-EE14-704D-B8B8-B0DFB352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560" y="786377"/>
            <a:ext cx="7371682" cy="8547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Review of How we got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2DCE-60C8-1149-AB33-03EC24E26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54085"/>
            <a:ext cx="11125534" cy="46025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Modernism</a:t>
            </a:r>
            <a:r>
              <a:rPr lang="en-US" sz="1800" b="1" dirty="0"/>
              <a:t>  </a:t>
            </a:r>
            <a:r>
              <a:rPr lang="en-US" sz="1800" dirty="0"/>
              <a:t>(Top-down) </a:t>
            </a:r>
            <a:r>
              <a:rPr lang="en-US" sz="1800" i="1" dirty="0"/>
              <a:t>Industrial Age  - - - - - &gt;  	</a:t>
            </a:r>
            <a:r>
              <a:rPr lang="en-US" sz="2400" b="1" dirty="0"/>
              <a:t>Post-Modernism</a:t>
            </a:r>
            <a:r>
              <a:rPr lang="en-US" sz="1800" dirty="0"/>
              <a:t> (Side-to-side)</a:t>
            </a:r>
            <a:endParaRPr lang="en-US" sz="1800" i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/>
              <a:t>			       </a:t>
            </a:r>
            <a:r>
              <a:rPr lang="en-US" sz="1800" dirty="0"/>
              <a:t>(1760’s – 1987 [Berlin Wall])			Deconstruction – From Europe </a:t>
            </a: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US (2020)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800" b="1" u="sng" dirty="0"/>
              <a:t>Government Movement</a:t>
            </a:r>
            <a:r>
              <a:rPr lang="en-US" sz="1800" dirty="0"/>
              <a:t>							 	</a:t>
            </a:r>
            <a:r>
              <a:rPr lang="en-US" sz="1800" b="1" u="sng" dirty="0"/>
              <a:t>Globalism</a:t>
            </a:r>
            <a:r>
              <a:rPr lang="en-US" sz="1800" dirty="0"/>
              <a:t> </a:t>
            </a:r>
            <a:endParaRPr lang="en-US" sz="1800" b="1" u="sng" dirty="0"/>
          </a:p>
          <a:p>
            <a:pPr marL="0" indent="0">
              <a:buNone/>
            </a:pPr>
            <a:r>
              <a:rPr lang="en-US" sz="1800" dirty="0"/>
              <a:t>Communism, National Socialism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Anti-Christian		One world government law, no God, no war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/>
              <a:t>Free Market People’s Movement </a:t>
            </a:r>
            <a:r>
              <a:rPr lang="en-US" sz="1800" dirty="0"/>
              <a:t>- Social Justice 		</a:t>
            </a:r>
            <a:r>
              <a:rPr lang="en-US" sz="1800" b="1" u="sng" dirty="0"/>
              <a:t>Free Market </a:t>
            </a:r>
            <a:r>
              <a:rPr lang="en-US" sz="1800" dirty="0"/>
              <a:t>– Each nation should have – Unions, Labor Laws, Slavery							– Brexit, Poland, Egypt, etc.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				</a:t>
            </a:r>
          </a:p>
          <a:p>
            <a:pPr marL="0" indent="0">
              <a:buNone/>
            </a:pPr>
            <a:r>
              <a:rPr lang="en-US" sz="1800" b="1" u="sng" dirty="0"/>
              <a:t>Christian Movement</a:t>
            </a:r>
            <a:r>
              <a:rPr lang="en-US" sz="1800" b="1" dirty="0"/>
              <a:t>									</a:t>
            </a:r>
            <a:r>
              <a:rPr lang="en-US" sz="1800" b="1" u="sng" dirty="0"/>
              <a:t>Christian </a:t>
            </a:r>
            <a:r>
              <a:rPr lang="en-US" sz="1800" b="1" u="sng"/>
              <a:t>Movement </a:t>
            </a:r>
            <a:r>
              <a:rPr lang="en-US" sz="1800" b="1"/>
              <a:t>–&gt; </a:t>
            </a:r>
            <a:r>
              <a:rPr lang="en-US" sz="1800" b="1" dirty="0"/>
              <a:t>Techno-postmodern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- Sunday School (Church reading and writing)		 	- Community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- YMCA (Young Men Christian Association)			- Discipleship Funnel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													- Visibility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A432F-19CF-6F43-8EB9-91F28300B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45" y="547691"/>
            <a:ext cx="1009818" cy="1366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8BCB1-7C11-5046-B16C-5FC3A73FD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206" y="5447553"/>
            <a:ext cx="2354024" cy="13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5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A3E154B-D636-014F-A554-57B413AA3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2" r="9670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C3AC10-3CB1-1643-8F98-F1C8E71DA53C}"/>
              </a:ext>
            </a:extLst>
          </p:cNvPr>
          <p:cNvSpPr/>
          <p:nvPr/>
        </p:nvSpPr>
        <p:spPr>
          <a:xfrm>
            <a:off x="669801" y="3347009"/>
            <a:ext cx="3370858" cy="1847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Ministry of Community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Ministry of Discipleship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Ministry of Visibility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C432C-E703-E14F-AA64-A4E61AD970F5}"/>
              </a:ext>
            </a:extLst>
          </p:cNvPr>
          <p:cNvSpPr txBox="1"/>
          <p:nvPr/>
        </p:nvSpPr>
        <p:spPr>
          <a:xfrm>
            <a:off x="852616" y="1173892"/>
            <a:ext cx="2942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Techno-Postmodern Approaches </a:t>
            </a:r>
          </a:p>
        </p:txBody>
      </p:sp>
    </p:spTree>
    <p:extLst>
      <p:ext uri="{BB962C8B-B14F-4D97-AF65-F5344CB8AC3E}">
        <p14:creationId xmlns:p14="http://schemas.microsoft.com/office/powerpoint/2010/main" val="1170365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A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4B9E243-F3A1-6C4A-A95D-2B421204F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303636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908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238F1-89CD-0A43-8171-9F3A93C9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4" y="1333253"/>
            <a:ext cx="3511233" cy="7465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Break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90098-E03D-B44E-A18A-094D6FAB4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31" y="2976971"/>
            <a:ext cx="3511233" cy="254777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cap="all" dirty="0">
                <a:solidFill>
                  <a:schemeClr val="accent1"/>
                </a:solidFill>
              </a:rPr>
              <a:t>Why is Community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cap="all" dirty="0">
                <a:solidFill>
                  <a:schemeClr val="accent1"/>
                </a:solidFill>
              </a:rPr>
              <a:t>(A place to belong)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cap="all" dirty="0">
                <a:solidFill>
                  <a:schemeClr val="accent1"/>
                </a:solidFill>
              </a:rPr>
              <a:t>so important for today’s young people?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1E4D37-973E-5A48-A0A9-045A0A4D2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5696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03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0898" name="Content Placeholder 3">
            <a:extLst>
              <a:ext uri="{FF2B5EF4-FFF2-40B4-BE49-F238E27FC236}">
                <a16:creationId xmlns:a16="http://schemas.microsoft.com/office/drawing/2014/main" id="{4BEA3D76-D260-8640-8F6F-0CDDF063C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6" b="11736"/>
          <a:stretch>
            <a:fillRect/>
          </a:stretch>
        </p:blipFill>
        <p:spPr>
          <a:xfrm>
            <a:off x="931166" y="889686"/>
            <a:ext cx="6518800" cy="5405882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1278E-BAC3-4044-819F-26094EEF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19" y="999896"/>
            <a:ext cx="3081576" cy="1651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FFFF"/>
                </a:solidFill>
              </a:rPr>
              <a:t>The Discipleship Funnel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36636-101A-864B-A13A-17CE24DBF04F}"/>
              </a:ext>
            </a:extLst>
          </p:cNvPr>
          <p:cNvSpPr txBox="1"/>
          <p:nvPr/>
        </p:nvSpPr>
        <p:spPr>
          <a:xfrm>
            <a:off x="8538519" y="3311611"/>
            <a:ext cx="28420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How is evangelism different from discipleship?</a:t>
            </a:r>
          </a:p>
        </p:txBody>
      </p:sp>
    </p:spTree>
    <p:extLst>
      <p:ext uri="{BB962C8B-B14F-4D97-AF65-F5344CB8AC3E}">
        <p14:creationId xmlns:p14="http://schemas.microsoft.com/office/powerpoint/2010/main" val="223377330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>
            <a:extLst>
              <a:ext uri="{FF2B5EF4-FFF2-40B4-BE49-F238E27FC236}">
                <a16:creationId xmlns:a16="http://schemas.microsoft.com/office/drawing/2014/main" id="{108B885F-A0F8-7F4F-8780-7329F8347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2125" y="844062"/>
            <a:ext cx="6827618" cy="12610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Discipleship Funnel</a:t>
            </a:r>
          </a:p>
        </p:txBody>
      </p:sp>
      <p:pic>
        <p:nvPicPr>
          <p:cNvPr id="81923" name="Picture 3" descr="ttps://farm9.staticflickr.com/8522/8603320617_8142a856f8_b.jpg">
            <a:extLst>
              <a:ext uri="{FF2B5EF4-FFF2-40B4-BE49-F238E27FC236}">
                <a16:creationId xmlns:a16="http://schemas.microsoft.com/office/drawing/2014/main" id="{1D0691DD-69C3-6841-B6D6-94D31D69A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198" y="634946"/>
            <a:ext cx="3733669" cy="21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3">
            <a:extLst>
              <a:ext uri="{FF2B5EF4-FFF2-40B4-BE49-F238E27FC236}">
                <a16:creationId xmlns:a16="http://schemas.microsoft.com/office/drawing/2014/main" id="{B6087CBD-C552-EE42-8E05-F544700257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22125" y="2407436"/>
            <a:ext cx="6827618" cy="36065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Clr>
                <a:srgbClr val="BA7C00"/>
              </a:buClr>
              <a:buNone/>
              <a:defRPr/>
            </a:pPr>
            <a:r>
              <a:rPr lang="en-US" altLang="en-US" sz="26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Come Level</a:t>
            </a:r>
            <a:r>
              <a:rPr lang="en-US" altLang="en-US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- </a:t>
            </a: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they come for the fun, girls, friends</a:t>
            </a:r>
            <a:endParaRPr lang="en-US" altLang="en-US" sz="26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Clr>
                <a:srgbClr val="BA7C00"/>
              </a:buClr>
              <a:buNone/>
              <a:defRPr/>
            </a:pPr>
            <a:r>
              <a:rPr lang="en-US" altLang="en-US" sz="26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Grow level</a:t>
            </a:r>
            <a:r>
              <a:rPr lang="en-US" altLang="en-US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- </a:t>
            </a: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they tolerate spiritual things as they have fun</a:t>
            </a:r>
            <a:endParaRPr lang="en-US" altLang="en-US" sz="26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Clr>
                <a:srgbClr val="BA7C00"/>
              </a:buClr>
              <a:buNone/>
              <a:defRPr/>
            </a:pPr>
            <a:r>
              <a:rPr lang="en-US" altLang="en-US" sz="26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Disciple Level</a:t>
            </a:r>
            <a:r>
              <a:rPr lang="en-US" altLang="en-US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- </a:t>
            </a: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take the initiative for their spiritual growth</a:t>
            </a:r>
          </a:p>
          <a:p>
            <a:pPr marL="0" indent="0">
              <a:lnSpc>
                <a:spcPct val="110000"/>
              </a:lnSpc>
              <a:buClr>
                <a:srgbClr val="BA7C00"/>
              </a:buClr>
              <a:buNone/>
              <a:defRPr/>
            </a:pPr>
            <a:r>
              <a:rPr lang="en-US" altLang="en-US" sz="26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Develop Level</a:t>
            </a:r>
            <a:r>
              <a:rPr lang="en-US" altLang="en-US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- </a:t>
            </a: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willing to help other people grow</a:t>
            </a:r>
          </a:p>
          <a:p>
            <a:pPr marL="0" indent="0">
              <a:lnSpc>
                <a:spcPct val="110000"/>
              </a:lnSpc>
              <a:buClr>
                <a:srgbClr val="BA7C00"/>
              </a:buClr>
              <a:buNone/>
              <a:defRPr/>
            </a:pPr>
            <a:r>
              <a:rPr lang="en-US" altLang="en-US" sz="26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Multiplier Level</a:t>
            </a:r>
            <a:r>
              <a:rPr lang="en-US" altLang="en-US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- </a:t>
            </a: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become leaders to help others 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75BED8-0224-D144-BCD6-A98E99FB404F}"/>
              </a:ext>
            </a:extLst>
          </p:cNvPr>
          <p:cNvSpPr txBox="1"/>
          <p:nvPr/>
        </p:nvSpPr>
        <p:spPr>
          <a:xfrm>
            <a:off x="642257" y="3949077"/>
            <a:ext cx="311331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 levels</a:t>
            </a:r>
          </a:p>
        </p:txBody>
      </p:sp>
    </p:spTree>
    <p:extLst>
      <p:ext uri="{BB962C8B-B14F-4D97-AF65-F5344CB8AC3E}">
        <p14:creationId xmlns:p14="http://schemas.microsoft.com/office/powerpoint/2010/main" val="280998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764AE0A-188A-3F4D-87DF-113F1D38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632" y="489216"/>
            <a:ext cx="9290594" cy="887506"/>
          </a:xfrm>
        </p:spPr>
        <p:txBody>
          <a:bodyPr>
            <a:normAutofit/>
          </a:bodyPr>
          <a:lstStyle/>
          <a:p>
            <a:pPr algn="r"/>
            <a:r>
              <a:rPr lang="en-US" altLang="en-US" sz="3600" dirty="0">
                <a:ea typeface="ＭＳ Ｐゴシック" panose="020B0600070205080204" pitchFamily="34" charset="-128"/>
              </a:rPr>
              <a:t>(GPS) God </a:t>
            </a:r>
            <a:r>
              <a:rPr lang="en-US" altLang="en-US" sz="3600" dirty="0">
                <a:ln>
                  <a:noFill/>
                </a:ln>
                <a:ea typeface="ＭＳ Ｐゴシック" panose="020B0600070205080204" pitchFamily="34" charset="-128"/>
              </a:rPr>
              <a:t>Positioning System - Acts 2:38,39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08263A32-B91F-374D-AA7B-8E31CEDFA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2" y="1718019"/>
            <a:ext cx="11289937" cy="4379353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buClr>
                <a:schemeClr val="hlink"/>
              </a:buClr>
              <a:buFont typeface="Wingdings" charset="2"/>
              <a:buNone/>
              <a:defRPr/>
            </a:pPr>
            <a:r>
              <a:rPr lang="en-US" altLang="en-US" sz="3200" baseline="30000" dirty="0">
                <a:ea typeface="ＭＳ Ｐゴシック" charset="-128"/>
              </a:rPr>
              <a:t>38</a:t>
            </a:r>
            <a:r>
              <a:rPr lang="en-US" altLang="en-US" sz="3200" dirty="0">
                <a:ea typeface="ＭＳ Ｐゴシック" charset="-128"/>
              </a:rPr>
              <a:t> Peter replied, "Repent and be baptized, every one of you, in the name of Jesus Christ for the forgiveness of your sins. And you will receive the </a:t>
            </a:r>
            <a:r>
              <a:rPr lang="en-US" altLang="en-US" sz="3200" i="1" u="sng" dirty="0">
                <a:ea typeface="ＭＳ Ｐゴシック" charset="-128"/>
              </a:rPr>
              <a:t>gift of the Holy Spirit</a:t>
            </a:r>
            <a:r>
              <a:rPr lang="en-US" altLang="en-US" sz="3200" dirty="0">
                <a:ea typeface="ＭＳ Ｐゴシック" charset="-128"/>
              </a:rPr>
              <a:t>. </a:t>
            </a:r>
            <a:endParaRPr lang="en-US" altLang="en-US" sz="800" dirty="0">
              <a:ea typeface="ＭＳ Ｐゴシック" charset="-128"/>
            </a:endParaRPr>
          </a:p>
          <a:p>
            <a:pPr>
              <a:spcBef>
                <a:spcPts val="600"/>
              </a:spcBef>
              <a:buClr>
                <a:schemeClr val="hlink"/>
              </a:buClr>
              <a:buNone/>
              <a:defRPr/>
            </a:pPr>
            <a:r>
              <a:rPr lang="en-US" altLang="en-US" sz="3200" baseline="30000" dirty="0">
                <a:ea typeface="ＭＳ Ｐゴシック" charset="-128"/>
              </a:rPr>
              <a:t>39 </a:t>
            </a:r>
            <a:r>
              <a:rPr lang="en-US" altLang="en-US" sz="3200" dirty="0">
                <a:ea typeface="ＭＳ Ｐゴシック" charset="-128"/>
              </a:rPr>
              <a:t>The promise is for you and your children and for all who are far off-for all whom the Lord our </a:t>
            </a:r>
          </a:p>
          <a:p>
            <a:pPr>
              <a:spcBef>
                <a:spcPts val="600"/>
              </a:spcBef>
              <a:buClr>
                <a:schemeClr val="hlink"/>
              </a:buClr>
              <a:buNone/>
              <a:defRPr/>
            </a:pPr>
            <a:r>
              <a:rPr lang="en-US" altLang="en-US" sz="3200" dirty="0">
                <a:ea typeface="ＭＳ Ｐゴシック" charset="-128"/>
              </a:rPr>
              <a:t>   God will call."  (NIV)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27C1222E-5333-6349-B020-9D36D8B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292" y="5139980"/>
            <a:ext cx="20081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FB673C-BB16-8F41-9284-B86D3542AE06}"/>
              </a:ext>
            </a:extLst>
          </p:cNvPr>
          <p:cNvSpPr txBox="1"/>
          <p:nvPr/>
        </p:nvSpPr>
        <p:spPr>
          <a:xfrm>
            <a:off x="971522" y="6300732"/>
            <a:ext cx="79889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Gift of the Holy Spirit – Rom. 12, 1 Cor. 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0D968-C14F-6044-AFB2-1B94C6FA5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34" y="86461"/>
            <a:ext cx="1242282" cy="14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97F4F-346A-264E-A323-3C71370B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96" y="1383957"/>
            <a:ext cx="3259016" cy="5539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Breakout 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DBD621-952A-5E43-A0D8-47ECE7DF8758}"/>
              </a:ext>
            </a:extLst>
          </p:cNvPr>
          <p:cNvSpPr/>
          <p:nvPr/>
        </p:nvSpPr>
        <p:spPr>
          <a:xfrm>
            <a:off x="733298" y="2705213"/>
            <a:ext cx="3123783" cy="16567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rgbClr val="FFFFFF"/>
                </a:solidFill>
              </a:rPr>
              <a:t>Why is discipleship so important for today’s young people?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6D9A5-F39A-1942-9A27-FFA23225E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6" b="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05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33351E"/>
      </a:dk2>
      <a:lt2>
        <a:srgbClr val="E8E2E3"/>
      </a:lt2>
      <a:accent1>
        <a:srgbClr val="63AF9D"/>
      </a:accent1>
      <a:accent2>
        <a:srgbClr val="56B376"/>
      </a:accent2>
      <a:accent3>
        <a:srgbClr val="62B25C"/>
      </a:accent3>
      <a:accent4>
        <a:srgbClr val="80AE53"/>
      </a:accent4>
      <a:accent5>
        <a:srgbClr val="A0A662"/>
      </a:accent5>
      <a:accent6>
        <a:srgbClr val="BC9C58"/>
      </a:accent6>
      <a:hlink>
        <a:srgbClr val="AE697A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lance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  <a:fontScheme name="Balance">
    <a:majorFont>
      <a:latin typeface="Arial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495</Words>
  <Application>Microsoft Macintosh PowerPoint</Application>
  <PresentationFormat>Widescreen</PresentationFormat>
  <Paragraphs>76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Gill Sans MT</vt:lpstr>
      <vt:lpstr>Times New Roman</vt:lpstr>
      <vt:lpstr>Univers</vt:lpstr>
      <vt:lpstr>Univers Condensed</vt:lpstr>
      <vt:lpstr>Wingdings</vt:lpstr>
      <vt:lpstr>Wingdings 2</vt:lpstr>
      <vt:lpstr>DividendVTI</vt:lpstr>
      <vt:lpstr>Ministry for Tecno- Postmodern Young People</vt:lpstr>
      <vt:lpstr>Review of How we got here</vt:lpstr>
      <vt:lpstr>PowerPoint Presentation</vt:lpstr>
      <vt:lpstr>PowerPoint Presentation</vt:lpstr>
      <vt:lpstr>Break Out</vt:lpstr>
      <vt:lpstr>The Discipleship Funnel</vt:lpstr>
      <vt:lpstr>The Discipleship Funnel</vt:lpstr>
      <vt:lpstr>(GPS) God Positioning System - Acts 2:38,39</vt:lpstr>
      <vt:lpstr>Breakout Time</vt:lpstr>
      <vt:lpstr>Visibility Factor  Faith in visible action</vt:lpstr>
      <vt:lpstr>Breakout Time</vt:lpstr>
      <vt:lpstr>Time to wrap it up!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for Postmodern Young People</dc:title>
  <dc:creator>Carl Rodriguez</dc:creator>
  <cp:lastModifiedBy>Carl Rodriguez</cp:lastModifiedBy>
  <cp:revision>21</cp:revision>
  <dcterms:created xsi:type="dcterms:W3CDTF">2021-01-13T20:54:19Z</dcterms:created>
  <dcterms:modified xsi:type="dcterms:W3CDTF">2021-02-06T15:47:01Z</dcterms:modified>
</cp:coreProperties>
</file>